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91" r:id="rId6"/>
    <p:sldId id="293" r:id="rId7"/>
    <p:sldId id="292" r:id="rId8"/>
    <p:sldId id="260" r:id="rId9"/>
    <p:sldId id="265" r:id="rId10"/>
    <p:sldId id="283" r:id="rId11"/>
    <p:sldId id="266" r:id="rId12"/>
    <p:sldId id="268" r:id="rId13"/>
    <p:sldId id="261" r:id="rId14"/>
    <p:sldId id="287" r:id="rId15"/>
    <p:sldId id="274" r:id="rId16"/>
    <p:sldId id="290" r:id="rId17"/>
    <p:sldId id="285" r:id="rId18"/>
    <p:sldId id="294" r:id="rId19"/>
    <p:sldId id="275" r:id="rId20"/>
    <p:sldId id="284" r:id="rId21"/>
  </p:sldIdLst>
  <p:sldSz cx="13004800" cy="9753600"/>
  <p:notesSz cx="6888163" cy="100203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F014F3-DC33-455C-963D-9B1D10D093B1}" v="2" dt="2026-06-08T13:33:29.742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39" autoAdjust="0"/>
  </p:normalViewPr>
  <p:slideViewPr>
    <p:cSldViewPr snapToGrid="0">
      <p:cViewPr varScale="1">
        <p:scale>
          <a:sx n="53" d="100"/>
          <a:sy n="53" d="100"/>
        </p:scale>
        <p:origin x="10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ja-JP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5.9524300000000002E-2"/>
          <c:y val="4.5304799999999999E-2"/>
          <c:w val="0.93547599999999997"/>
          <c:h val="0.88048700000000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地域1</c:v>
                </c:pt>
              </c:strCache>
            </c:strRef>
          </c:tx>
          <c:spPr>
            <a:solidFill>
              <a:srgbClr val="52585F"/>
            </a:soli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薬なし</c:v>
                </c:pt>
                <c:pt idx="1">
                  <c:v>薬のみ</c:v>
                </c:pt>
                <c:pt idx="2">
                  <c:v>薬＋当事者SST</c:v>
                </c:pt>
                <c:pt idx="3">
                  <c:v>薬＋家族SST</c:v>
                </c:pt>
                <c:pt idx="4">
                  <c:v>名称未設定1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81</c:v>
                </c:pt>
                <c:pt idx="1">
                  <c:v>29</c:v>
                </c:pt>
                <c:pt idx="2">
                  <c:v>27</c:v>
                </c:pt>
                <c:pt idx="3">
                  <c:v>9</c:v>
                </c:pt>
                <c:pt idx="4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11-4695-9AB0-E3D0F579CD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2400" b="0" i="0" u="none" strike="noStrike">
                <a:solidFill>
                  <a:srgbClr val="000000"/>
                </a:solidFill>
                <a:latin typeface="ヒラギノ角ゴ ProN W3"/>
              </a:defRPr>
            </a:pPr>
            <a:endParaRPr lang="ja-JP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400" b="0" i="0" u="none" strike="noStrike">
                <a:solidFill>
                  <a:srgbClr val="000000"/>
                </a:solidFill>
                <a:latin typeface="ヒラギノ角ゴ ProN W3"/>
              </a:defRPr>
            </a:pPr>
            <a:endParaRPr lang="ja-JP"/>
          </a:p>
        </c:txPr>
        <c:crossAx val="2094734552"/>
        <c:crosses val="autoZero"/>
        <c:crossBetween val="between"/>
        <c:majorUnit val="25"/>
        <c:minorUnit val="12.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958C23C-151A-B37F-04D2-F18B9770C1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08E3C18-456B-E76D-E4CA-CD3F1BA760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D79EA34-3278-208F-98BB-853441C94A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2D221E-3B12-80D6-762F-1FCB768CB9E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AEBB9-1948-4CA9-8982-7FC7596D9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558647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</p:spPr>
        <p:txBody>
          <a:bodyPr lIns="96616" tIns="48308" rIns="96616" bIns="48308"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8422" y="4759643"/>
            <a:ext cx="5051320" cy="4509135"/>
          </a:xfrm>
          <a:prstGeom prst="rect">
            <a:avLst/>
          </a:prstGeom>
        </p:spPr>
        <p:txBody>
          <a:bodyPr lIns="96616" tIns="48308" rIns="96616" bIns="48308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議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タイトルテキスト"/>
          <p:cNvSpPr txBox="1">
            <a:spLocks noGrp="1"/>
          </p:cNvSpPr>
          <p:nvPr>
            <p:ph type="title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96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698500" y="1409700"/>
            <a:ext cx="11607801" cy="671803"/>
          </a:xfrm>
          <a:prstGeom prst="rect">
            <a:avLst/>
          </a:prstGeom>
        </p:spPr>
        <p:txBody>
          <a:bodyPr/>
          <a:lstStyle>
            <a:lvl1pPr marL="228600" indent="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1pPr>
            <a:lvl2pPr marL="1012850" indent="-467639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2pPr>
            <a:lvl3pPr marL="1470050" indent="-467639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3pPr>
            <a:lvl4pPr marL="1927250" indent="-467639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4pPr>
            <a:lvl5pPr marL="2384450" indent="-467639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97" name="Google Shape;51;p31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 marL="228600" indent="0">
              <a:spcBef>
                <a:spcPts val="1300"/>
              </a:spcBef>
              <a:buClrTx/>
              <a:buSzTx/>
              <a:buFontTx/>
              <a:buNone/>
              <a:defRPr sz="3800"/>
            </a:pPr>
            <a:endParaRPr/>
          </a:p>
        </p:txBody>
      </p:sp>
      <p:sp>
        <p:nvSpPr>
          <p:cNvPr id="9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ステートメン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698500" y="3568700"/>
            <a:ext cx="11607800" cy="2617789"/>
          </a:xfrm>
          <a:prstGeom prst="rect">
            <a:avLst/>
          </a:prstGeom>
        </p:spPr>
        <p:txBody>
          <a:bodyPr anchor="ctr"/>
          <a:lstStyle>
            <a:lvl1pPr marL="228600" indent="0" algn="ct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8200"/>
            </a:lvl1pPr>
            <a:lvl2pPr marL="228600" indent="457200" algn="ct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8200"/>
            </a:lvl2pPr>
            <a:lvl3pPr marL="228600" indent="914400" algn="ct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8200"/>
            </a:lvl3pPr>
            <a:lvl4pPr marL="228600" indent="1371600" algn="ct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8200"/>
            </a:lvl4pPr>
            <a:lvl5pPr marL="228600" indent="1828800" algn="ct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82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0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ビッグファク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698500" y="6209979"/>
            <a:ext cx="11607800" cy="671804"/>
          </a:xfrm>
          <a:prstGeom prst="rect">
            <a:avLst/>
          </a:prstGeom>
        </p:spPr>
        <p:txBody>
          <a:bodyPr/>
          <a:lstStyle>
            <a:lvl1pPr marL="228600" indent="0" algn="ctr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1pPr>
            <a:lvl2pPr marL="1012850" indent="-467639" algn="ctr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2pPr>
            <a:lvl3pPr marL="1470050" indent="-467639" algn="ctr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3pPr>
            <a:lvl4pPr marL="1927250" indent="-467639" algn="ctr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4pPr>
            <a:lvl5pPr marL="2384450" indent="-467639" algn="ctr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14" name="Google Shape;58;p33"/>
          <p:cNvSpPr txBox="1">
            <a:spLocks noGrp="1"/>
          </p:cNvSpPr>
          <p:nvPr>
            <p:ph type="body" idx="21"/>
          </p:nvPr>
        </p:nvSpPr>
        <p:spPr>
          <a:xfrm>
            <a:off x="698500" y="999065"/>
            <a:ext cx="11607800" cy="5210916"/>
          </a:xfrm>
          <a:prstGeom prst="rect">
            <a:avLst/>
          </a:prstGeom>
        </p:spPr>
        <p:txBody>
          <a:bodyPr anchor="b"/>
          <a:lstStyle/>
          <a:p>
            <a:pPr marL="228600" indent="0" algn="ct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7600"/>
            </a:pPr>
            <a:endParaRPr/>
          </a:p>
        </p:txBody>
      </p:sp>
      <p:sp>
        <p:nvSpPr>
          <p:cNvPr id="11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228600" indent="0">
              <a:spcBef>
                <a:spcPts val="0"/>
              </a:spcBef>
              <a:buClrTx/>
              <a:buSzTx/>
              <a:buFontTx/>
              <a:buNone/>
              <a:defRPr sz="6000"/>
            </a:lvl1pPr>
            <a:lvl2pPr marL="228600" indent="457200">
              <a:spcBef>
                <a:spcPts val="0"/>
              </a:spcBef>
              <a:buClrTx/>
              <a:buSzTx/>
              <a:buFontTx/>
              <a:buNone/>
              <a:defRPr sz="6000"/>
            </a:lvl2pPr>
            <a:lvl3pPr marL="228600" indent="914400">
              <a:spcBef>
                <a:spcPts val="0"/>
              </a:spcBef>
              <a:buClrTx/>
              <a:buSzTx/>
              <a:buFontTx/>
              <a:buNone/>
              <a:defRPr sz="6000"/>
            </a:lvl3pPr>
            <a:lvl4pPr marL="228600" indent="1371600">
              <a:spcBef>
                <a:spcPts val="0"/>
              </a:spcBef>
              <a:buClrTx/>
              <a:buSzTx/>
              <a:buFontTx/>
              <a:buNone/>
              <a:defRPr sz="6000"/>
            </a:lvl4pPr>
            <a:lvl5pPr marL="228600" indent="1828800">
              <a:spcBef>
                <a:spcPts val="0"/>
              </a:spcBef>
              <a:buClrTx/>
              <a:buSzTx/>
              <a:buFontTx/>
              <a:buNone/>
              <a:defRPr sz="60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23" name="Google Shape;62;p34"/>
          <p:cNvSpPr txBox="1">
            <a:spLocks noGrp="1"/>
          </p:cNvSpPr>
          <p:nvPr>
            <p:ph type="body" sz="quarter" idx="21"/>
          </p:nvPr>
        </p:nvSpPr>
        <p:spPr>
          <a:xfrm>
            <a:off x="1219200" y="6426199"/>
            <a:ext cx="11049000" cy="461061"/>
          </a:xfrm>
          <a:prstGeom prst="rect">
            <a:avLst/>
          </a:prstGeom>
        </p:spPr>
        <p:txBody>
          <a:bodyPr/>
          <a:lstStyle/>
          <a:p>
            <a:pPr marL="228600" indent="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2400"/>
            </a:pPr>
            <a:endParaRPr/>
          </a:p>
        </p:txBody>
      </p:sp>
      <p:sp>
        <p:nvSpPr>
          <p:cNvPr id="12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65;p35"/>
          <p:cNvSpPr>
            <a:spLocks noGrp="1"/>
          </p:cNvSpPr>
          <p:nvPr>
            <p:ph type="pic" idx="21"/>
          </p:nvPr>
        </p:nvSpPr>
        <p:spPr>
          <a:xfrm>
            <a:off x="-2082800" y="687557"/>
            <a:ext cx="11165190" cy="837389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2" name="Google Shape;66;p35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3" name="Google Shape;67;p35"/>
          <p:cNvSpPr>
            <a:spLocks noGrp="1"/>
          </p:cNvSpPr>
          <p:nvPr>
            <p:ph type="pic" idx="23"/>
          </p:nvPr>
        </p:nvSpPr>
        <p:spPr>
          <a:xfrm>
            <a:off x="4984750" y="2749412"/>
            <a:ext cx="7937500" cy="92382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70;p36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2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353429" y="9220979"/>
            <a:ext cx="297942" cy="2867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698500" y="8657487"/>
            <a:ext cx="11607801" cy="461061"/>
          </a:xfrm>
          <a:prstGeom prst="rect">
            <a:avLst/>
          </a:prstGeom>
        </p:spPr>
        <p:txBody>
          <a:bodyPr anchor="b"/>
          <a:lstStyle>
            <a:lvl1pPr marL="228600" indent="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2400"/>
            </a:lvl1pPr>
            <a:lvl2pPr marL="840562" indent="-295351">
              <a:lnSpc>
                <a:spcPct val="100000"/>
              </a:lnSpc>
              <a:spcBef>
                <a:spcPts val="0"/>
              </a:spcBef>
              <a:buClrTx/>
              <a:buSzPts val="2400"/>
              <a:buFontTx/>
              <a:defRPr sz="2400"/>
            </a:lvl2pPr>
            <a:lvl3pPr marL="1297762" indent="-295351">
              <a:lnSpc>
                <a:spcPct val="100000"/>
              </a:lnSpc>
              <a:spcBef>
                <a:spcPts val="0"/>
              </a:spcBef>
              <a:buClrTx/>
              <a:buSzPts val="2400"/>
              <a:buFontTx/>
              <a:defRPr sz="2400"/>
            </a:lvl3pPr>
            <a:lvl4pPr marL="1754962" indent="-295351">
              <a:lnSpc>
                <a:spcPct val="100000"/>
              </a:lnSpc>
              <a:spcBef>
                <a:spcPts val="0"/>
              </a:spcBef>
              <a:buClrTx/>
              <a:buSzPts val="2400"/>
              <a:buFontTx/>
              <a:defRPr sz="2400"/>
            </a:lvl4pPr>
            <a:lvl5pPr marL="2212162" indent="-295351">
              <a:lnSpc>
                <a:spcPct val="100000"/>
              </a:lnSpc>
              <a:spcBef>
                <a:spcPts val="0"/>
              </a:spcBef>
              <a:buClrTx/>
              <a:buSzPts val="2400"/>
              <a:buFontTx/>
              <a:defRPr sz="24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9" name="タイトルテキスト"/>
          <p:cNvSpPr txBox="1">
            <a:spLocks noGrp="1"/>
          </p:cNvSpPr>
          <p:nvPr>
            <p:ph type="title"/>
          </p:nvPr>
        </p:nvSpPr>
        <p:spPr>
          <a:xfrm>
            <a:off x="698500" y="1854200"/>
            <a:ext cx="11609058" cy="3302000"/>
          </a:xfrm>
          <a:prstGeom prst="rect">
            <a:avLst/>
          </a:prstGeom>
        </p:spPr>
        <p:txBody>
          <a:bodyPr anchor="b"/>
          <a:lstStyle>
            <a:lvl1pPr>
              <a:defRPr sz="8200"/>
            </a:lvl1pPr>
          </a:lstStyle>
          <a:p>
            <a:r>
              <a:t>タイトルテキスト</a:t>
            </a:r>
          </a:p>
        </p:txBody>
      </p:sp>
      <p:sp>
        <p:nvSpPr>
          <p:cNvPr id="20" name="Google Shape;14;p23"/>
          <p:cNvSpPr txBox="1">
            <a:spLocks noGrp="1"/>
          </p:cNvSpPr>
          <p:nvPr>
            <p:ph type="body" sz="quarter" idx="2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/>
          <a:p>
            <a:pPr marL="228600" indent="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pPr>
            <a:endParaRPr/>
          </a:p>
        </p:txBody>
      </p:sp>
      <p:sp>
        <p:nvSpPr>
          <p:cNvPr id="21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353429" y="9220979"/>
            <a:ext cx="297942" cy="2867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17;p24"/>
          <p:cNvSpPr>
            <a:spLocks noGrp="1"/>
          </p:cNvSpPr>
          <p:nvPr>
            <p:ph type="pic" idx="21"/>
          </p:nvPr>
        </p:nvSpPr>
        <p:spPr>
          <a:xfrm>
            <a:off x="-376767" y="-915894"/>
            <a:ext cx="17835653" cy="1068219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9" name="タイトルテキスト"/>
          <p:cNvSpPr txBox="1">
            <a:spLocks noGrp="1"/>
          </p:cNvSpPr>
          <p:nvPr>
            <p:ph type="title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/>
            </a:lvl1pPr>
          </a:lstStyle>
          <a:p>
            <a:r>
              <a:t>タイトルテキスト</a:t>
            </a:r>
          </a:p>
        </p:txBody>
      </p:sp>
      <p:sp>
        <p:nvSpPr>
          <p:cNvPr id="3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228600" indent="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1pPr>
            <a:lvl2pPr marL="228600" indent="45720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2pPr>
            <a:lvl3pPr marL="228600" indent="91440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3pPr>
            <a:lvl4pPr marL="228600" indent="137160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4pPr>
            <a:lvl5pPr marL="228600" indent="182880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31" name="Google Shape;20;p24"/>
          <p:cNvSpPr txBox="1">
            <a:spLocks noGrp="1"/>
          </p:cNvSpPr>
          <p:nvPr>
            <p:ph type="body" sz="quarter" idx="22"/>
          </p:nvPr>
        </p:nvSpPr>
        <p:spPr>
          <a:xfrm>
            <a:off x="698499" y="571499"/>
            <a:ext cx="11607803" cy="461061"/>
          </a:xfrm>
          <a:prstGeom prst="rect">
            <a:avLst/>
          </a:prstGeom>
        </p:spPr>
        <p:txBody>
          <a:bodyPr/>
          <a:lstStyle/>
          <a:p>
            <a:pPr marL="228600" indent="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2400"/>
            </a:pPr>
            <a:endParaRPr/>
          </a:p>
        </p:txBody>
      </p:sp>
      <p:sp>
        <p:nvSpPr>
          <p:cNvPr id="32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349974" y="9220979"/>
            <a:ext cx="297943" cy="2867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画像（代替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23;p25"/>
          <p:cNvSpPr>
            <a:spLocks noGrp="1"/>
          </p:cNvSpPr>
          <p:nvPr>
            <p:ph type="pic" idx="21"/>
          </p:nvPr>
        </p:nvSpPr>
        <p:spPr>
          <a:xfrm>
            <a:off x="5319128" y="495298"/>
            <a:ext cx="7543802" cy="87800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228600" indent="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1pPr>
            <a:lvl2pPr marL="228600" indent="45720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2pPr>
            <a:lvl3pPr marL="228600" indent="91440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3pPr>
            <a:lvl4pPr marL="228600" indent="137160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4pPr>
            <a:lvl5pPr marL="228600" indent="182880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1" name="タイトルテキスト"/>
          <p:cNvSpPr txBox="1">
            <a:spLocks noGrp="1"/>
          </p:cNvSpPr>
          <p:nvPr>
            <p:ph type="title"/>
          </p:nvPr>
        </p:nvSpPr>
        <p:spPr>
          <a:xfrm>
            <a:off x="698500" y="692533"/>
            <a:ext cx="5105400" cy="4387467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4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0" name="Google Shape;29;p26"/>
          <p:cNvSpPr txBox="1">
            <a:spLocks noGrp="1"/>
          </p:cNvSpPr>
          <p:nvPr>
            <p:ph type="body" sz="quarter" idx="21"/>
          </p:nvPr>
        </p:nvSpPr>
        <p:spPr>
          <a:xfrm>
            <a:off x="698499" y="1412977"/>
            <a:ext cx="11607803" cy="671804"/>
          </a:xfrm>
          <a:prstGeom prst="rect">
            <a:avLst/>
          </a:prstGeom>
        </p:spPr>
        <p:txBody>
          <a:bodyPr/>
          <a:lstStyle/>
          <a:p>
            <a:pPr marL="228600" indent="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pPr>
            <a:endParaRPr/>
          </a:p>
        </p:txBody>
      </p:sp>
      <p:sp>
        <p:nvSpPr>
          <p:cNvPr id="51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6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36;p28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8" name="タイトルテキスト"/>
          <p:cNvSpPr txBox="1">
            <a:spLocks noGrp="1"/>
          </p:cNvSpPr>
          <p:nvPr>
            <p:ph type="title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69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698500" y="1412977"/>
            <a:ext cx="5105400" cy="671804"/>
          </a:xfrm>
          <a:prstGeom prst="rect">
            <a:avLst/>
          </a:prstGeom>
        </p:spPr>
        <p:txBody>
          <a:bodyPr/>
          <a:lstStyle>
            <a:lvl1pPr marL="228600" indent="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600"/>
            </a:lvl1pPr>
            <a:lvl2pPr marL="988237" indent="-443026">
              <a:lnSpc>
                <a:spcPct val="100000"/>
              </a:lnSpc>
              <a:spcBef>
                <a:spcPts val="0"/>
              </a:spcBef>
              <a:buClrTx/>
              <a:buSzPts val="3600"/>
              <a:buFontTx/>
              <a:defRPr sz="3600"/>
            </a:lvl2pPr>
            <a:lvl3pPr marL="1445437" indent="-443026">
              <a:lnSpc>
                <a:spcPct val="100000"/>
              </a:lnSpc>
              <a:spcBef>
                <a:spcPts val="0"/>
              </a:spcBef>
              <a:buClrTx/>
              <a:buSzPts val="3600"/>
              <a:buFontTx/>
              <a:defRPr sz="3600"/>
            </a:lvl3pPr>
            <a:lvl4pPr marL="1902637" indent="-443026">
              <a:lnSpc>
                <a:spcPct val="100000"/>
              </a:lnSpc>
              <a:spcBef>
                <a:spcPts val="0"/>
              </a:spcBef>
              <a:buClrTx/>
              <a:buSzPts val="3600"/>
              <a:buFontTx/>
              <a:defRPr sz="3600"/>
            </a:lvl4pPr>
            <a:lvl5pPr marL="2359837" indent="-443026">
              <a:lnSpc>
                <a:spcPct val="100000"/>
              </a:lnSpc>
              <a:spcBef>
                <a:spcPts val="0"/>
              </a:spcBef>
              <a:buClrTx/>
              <a:buSzPts val="3600"/>
              <a:buFontTx/>
              <a:defRPr sz="36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0" name="Google Shape;39;p28"/>
          <p:cNvSpPr txBox="1">
            <a:spLocks noGrp="1"/>
          </p:cNvSpPr>
          <p:nvPr>
            <p:ph type="body" sz="half" idx="22"/>
          </p:nvPr>
        </p:nvSpPr>
        <p:spPr>
          <a:xfrm>
            <a:off x="698500" y="3480196"/>
            <a:ext cx="5105400" cy="5593162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セク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タイトルテキスト"/>
          <p:cNvSpPr txBox="1">
            <a:spLocks noGrp="1"/>
          </p:cNvSpPr>
          <p:nvPr>
            <p:ph type="title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/>
            </a:lvl1pPr>
          </a:lstStyle>
          <a:p>
            <a:r>
              <a:t>タイトルテキスト</a:t>
            </a:r>
          </a:p>
        </p:txBody>
      </p:sp>
      <p:sp>
        <p:nvSpPr>
          <p:cNvPr id="7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87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698500" y="1412977"/>
            <a:ext cx="11607801" cy="671804"/>
          </a:xfrm>
          <a:prstGeom prst="rect">
            <a:avLst/>
          </a:prstGeom>
        </p:spPr>
        <p:txBody>
          <a:bodyPr/>
          <a:lstStyle>
            <a:lvl1pPr marL="228600" indent="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800"/>
            </a:lvl1pPr>
            <a:lvl2pPr marL="1012850" indent="-467639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2pPr>
            <a:lvl3pPr marL="1470050" indent="-467639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3pPr>
            <a:lvl4pPr marL="1927250" indent="-467639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4pPr>
            <a:lvl5pPr marL="2384450" indent="-467639">
              <a:lnSpc>
                <a:spcPct val="100000"/>
              </a:lnSpc>
              <a:spcBef>
                <a:spcPts val="0"/>
              </a:spcBef>
              <a:buClrTx/>
              <a:buSzPts val="3800"/>
              <a:buFontTx/>
              <a:defRPr sz="3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8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本文レベル1…"/>
          <p:cNvSpPr txBox="1">
            <a:spLocks noGrp="1"/>
          </p:cNvSpPr>
          <p:nvPr>
            <p:ph type="body" idx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3" name="タイトルテキスト"/>
          <p:cNvSpPr txBox="1">
            <a:spLocks noGrp="1"/>
          </p:cNvSpPr>
          <p:nvPr>
            <p:ph type="title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350042" y="9220979"/>
            <a:ext cx="297943" cy="2867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>
              <a:defRPr sz="13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457200" marR="0" indent="-369188" algn="l" defTabSz="914400" rtl="0" latinLnBrk="0">
        <a:lnSpc>
          <a:spcPct val="90000"/>
        </a:lnSpc>
        <a:spcBef>
          <a:spcPts val="3200"/>
        </a:spcBef>
        <a:spcAft>
          <a:spcPts val="0"/>
        </a:spcAft>
        <a:buClr>
          <a:srgbClr val="000000"/>
        </a:buClr>
        <a:buSzPts val="3000"/>
        <a:buFont typeface="Arial"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914400" marR="0" indent="-369188" algn="l" defTabSz="914400" rtl="0" latinLnBrk="0">
        <a:lnSpc>
          <a:spcPct val="90000"/>
        </a:lnSpc>
        <a:spcBef>
          <a:spcPts val="3200"/>
        </a:spcBef>
        <a:spcAft>
          <a:spcPts val="0"/>
        </a:spcAft>
        <a:buClr>
          <a:srgbClr val="000000"/>
        </a:buClr>
        <a:buSzPts val="3000"/>
        <a:buFont typeface="Arial"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371600" marR="0" indent="-369188" algn="l" defTabSz="914400" rtl="0" latinLnBrk="0">
        <a:lnSpc>
          <a:spcPct val="90000"/>
        </a:lnSpc>
        <a:spcBef>
          <a:spcPts val="3200"/>
        </a:spcBef>
        <a:spcAft>
          <a:spcPts val="0"/>
        </a:spcAft>
        <a:buClr>
          <a:srgbClr val="000000"/>
        </a:buClr>
        <a:buSzPts val="3000"/>
        <a:buFont typeface="Arial"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828800" marR="0" indent="-369188" algn="l" defTabSz="914400" rtl="0" latinLnBrk="0">
        <a:lnSpc>
          <a:spcPct val="90000"/>
        </a:lnSpc>
        <a:spcBef>
          <a:spcPts val="3200"/>
        </a:spcBef>
        <a:spcAft>
          <a:spcPts val="0"/>
        </a:spcAft>
        <a:buClr>
          <a:srgbClr val="000000"/>
        </a:buClr>
        <a:buSzPts val="3000"/>
        <a:buFont typeface="Arial"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286000" marR="0" indent="-369189" algn="l" defTabSz="914400" rtl="0" latinLnBrk="0">
        <a:lnSpc>
          <a:spcPct val="90000"/>
        </a:lnSpc>
        <a:spcBef>
          <a:spcPts val="3200"/>
        </a:spcBef>
        <a:spcAft>
          <a:spcPts val="0"/>
        </a:spcAft>
        <a:buClr>
          <a:srgbClr val="000000"/>
        </a:buClr>
        <a:buSzPts val="3000"/>
        <a:buFont typeface="Arial"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743200" marR="0" indent="-369189" algn="l" defTabSz="914400" rtl="0" latinLnBrk="0">
        <a:lnSpc>
          <a:spcPct val="90000"/>
        </a:lnSpc>
        <a:spcBef>
          <a:spcPts val="3200"/>
        </a:spcBef>
        <a:spcAft>
          <a:spcPts val="0"/>
        </a:spcAft>
        <a:buClr>
          <a:srgbClr val="000000"/>
        </a:buClr>
        <a:buSzPts val="3000"/>
        <a:buFont typeface="Arial"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200400" marR="0" indent="-369189" algn="l" defTabSz="914400" rtl="0" latinLnBrk="0">
        <a:lnSpc>
          <a:spcPct val="90000"/>
        </a:lnSpc>
        <a:spcBef>
          <a:spcPts val="3200"/>
        </a:spcBef>
        <a:spcAft>
          <a:spcPts val="0"/>
        </a:spcAft>
        <a:buClr>
          <a:srgbClr val="000000"/>
        </a:buClr>
        <a:buSzPts val="3000"/>
        <a:buFont typeface="Arial"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657600" marR="0" indent="-369189" algn="l" defTabSz="914400" rtl="0" latinLnBrk="0">
        <a:lnSpc>
          <a:spcPct val="90000"/>
        </a:lnSpc>
        <a:spcBef>
          <a:spcPts val="3200"/>
        </a:spcBef>
        <a:spcAft>
          <a:spcPts val="0"/>
        </a:spcAft>
        <a:buClr>
          <a:srgbClr val="000000"/>
        </a:buClr>
        <a:buSzPts val="3000"/>
        <a:buFont typeface="Arial"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4114800" marR="0" indent="-369189" algn="l" defTabSz="914400" rtl="0" latinLnBrk="0">
        <a:lnSpc>
          <a:spcPct val="90000"/>
        </a:lnSpc>
        <a:spcBef>
          <a:spcPts val="3200"/>
        </a:spcBef>
        <a:spcAft>
          <a:spcPts val="0"/>
        </a:spcAft>
        <a:buClr>
          <a:srgbClr val="000000"/>
        </a:buClr>
        <a:buSzPts val="3000"/>
        <a:buFont typeface="Arial"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76;p1"/>
          <p:cNvSpPr/>
          <p:nvPr/>
        </p:nvSpPr>
        <p:spPr>
          <a:xfrm>
            <a:off x="1583424" y="1429050"/>
            <a:ext cx="9624302" cy="3995400"/>
          </a:xfrm>
          <a:prstGeom prst="ellipse">
            <a:avLst/>
          </a:prstGeom>
          <a:solidFill>
            <a:srgbClr val="D6D6D6"/>
          </a:solidFill>
          <a:ln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52" name="Google Shape;77;p1"/>
          <p:cNvSpPr/>
          <p:nvPr/>
        </p:nvSpPr>
        <p:spPr>
          <a:xfrm>
            <a:off x="1866912" y="1730025"/>
            <a:ext cx="1835988" cy="736604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EB220C"/>
                </a:solidFill>
              </a:defRPr>
            </a:pPr>
            <a:endParaRPr/>
          </a:p>
        </p:txBody>
      </p:sp>
      <p:sp>
        <p:nvSpPr>
          <p:cNvPr id="153" name="Google Shape;78;p1"/>
          <p:cNvSpPr txBox="1"/>
          <p:nvPr/>
        </p:nvSpPr>
        <p:spPr>
          <a:xfrm>
            <a:off x="4617756" y="7653931"/>
            <a:ext cx="3975102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1600">
                <a:solidFill>
                  <a:srgbClr val="000000"/>
                </a:solidFill>
              </a:defRPr>
            </a:pPr>
            <a:r>
              <a:rPr dirty="0"/>
              <a:t>【</a:t>
            </a:r>
            <a:r>
              <a:rPr dirty="0" err="1"/>
              <a:t>SSTリーダ</a:t>
            </a:r>
            <a:r>
              <a:rPr dirty="0"/>
              <a:t>ー】</a:t>
            </a:r>
          </a:p>
          <a:p>
            <a:pPr algn="ctr">
              <a:defRPr sz="1600">
                <a:solidFill>
                  <a:srgbClr val="000000"/>
                </a:solidFill>
              </a:defRPr>
            </a:pPr>
            <a:r>
              <a:rPr dirty="0" err="1"/>
              <a:t>公認心理師・精神保健福祉士・社会福祉士</a:t>
            </a:r>
            <a:endParaRPr dirty="0"/>
          </a:p>
          <a:p>
            <a:pPr algn="ctr">
              <a:defRPr sz="2400">
                <a:solidFill>
                  <a:srgbClr val="000000"/>
                </a:solidFill>
              </a:defRPr>
            </a:pPr>
            <a:r>
              <a:rPr dirty="0"/>
              <a:t>向川原</a:t>
            </a:r>
            <a:r>
              <a:rPr lang="ja-JP" altLang="en-US" dirty="0"/>
              <a:t>　</a:t>
            </a:r>
            <a:endParaRPr dirty="0"/>
          </a:p>
        </p:txBody>
      </p:sp>
      <p:sp>
        <p:nvSpPr>
          <p:cNvPr id="154" name="Google Shape;79;p1"/>
          <p:cNvSpPr txBox="1"/>
          <p:nvPr/>
        </p:nvSpPr>
        <p:spPr>
          <a:xfrm>
            <a:off x="5443763" y="6409104"/>
            <a:ext cx="2323086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2000">
                <a:solidFill>
                  <a:srgbClr val="000000"/>
                </a:solidFill>
              </a:defRPr>
            </a:pPr>
            <a:r>
              <a:rPr dirty="0"/>
              <a:t>202</a:t>
            </a:r>
            <a:r>
              <a:rPr lang="en-US" altLang="ja-JP" dirty="0"/>
              <a:t>6</a:t>
            </a:r>
            <a:r>
              <a:rPr dirty="0"/>
              <a:t>年</a:t>
            </a:r>
            <a:r>
              <a:rPr lang="en-US" dirty="0"/>
              <a:t>6</a:t>
            </a:r>
            <a:r>
              <a:rPr dirty="0"/>
              <a:t>月</a:t>
            </a:r>
            <a:r>
              <a:rPr lang="en-US" dirty="0"/>
              <a:t>13</a:t>
            </a:r>
            <a:r>
              <a:rPr dirty="0"/>
              <a:t>日</a:t>
            </a:r>
            <a:endParaRPr lang="en-US" dirty="0"/>
          </a:p>
          <a:p>
            <a:pPr algn="ctr">
              <a:defRPr sz="2000">
                <a:solidFill>
                  <a:srgbClr val="000000"/>
                </a:solidFill>
              </a:defRPr>
            </a:pPr>
            <a:r>
              <a:rPr lang="ja-JP" altLang="en-US" dirty="0"/>
              <a:t>あじさい会</a:t>
            </a:r>
            <a:endParaRPr dirty="0"/>
          </a:p>
          <a:p>
            <a:pPr algn="ctr">
              <a:defRPr sz="2000">
                <a:solidFill>
                  <a:srgbClr val="000000"/>
                </a:solidFill>
              </a:defRPr>
            </a:pPr>
            <a:endParaRPr dirty="0"/>
          </a:p>
        </p:txBody>
      </p:sp>
      <p:sp>
        <p:nvSpPr>
          <p:cNvPr id="155" name="Google Shape;80;p1"/>
          <p:cNvSpPr txBox="1"/>
          <p:nvPr/>
        </p:nvSpPr>
        <p:spPr>
          <a:xfrm>
            <a:off x="1993549" y="1843275"/>
            <a:ext cx="1582714" cy="510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900">
                <a:solidFill>
                  <a:srgbClr val="000000"/>
                </a:solidFill>
              </a:defRPr>
            </a:lvl1pPr>
          </a:lstStyle>
          <a:p>
            <a:r>
              <a:t>家族SST</a:t>
            </a:r>
          </a:p>
        </p:txBody>
      </p:sp>
      <p:sp>
        <p:nvSpPr>
          <p:cNvPr id="156" name="Google Shape;81;p1"/>
          <p:cNvSpPr txBox="1"/>
          <p:nvPr/>
        </p:nvSpPr>
        <p:spPr>
          <a:xfrm>
            <a:off x="1277656" y="2356367"/>
            <a:ext cx="10452101" cy="19184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7400">
                <a:solidFill>
                  <a:srgbClr val="000000"/>
                </a:solidFill>
              </a:defRPr>
            </a:lvl1pPr>
          </a:lstStyle>
          <a:p>
            <a:r>
              <a:rPr lang="ja-JP" altLang="en-US" dirty="0"/>
              <a:t>信頼関係を育む接し方</a:t>
            </a:r>
            <a:endParaRPr lang="en-US" altLang="ja-JP" dirty="0"/>
          </a:p>
          <a:p>
            <a:endParaRPr lang="en-US" altLang="ja-JP" sz="4400" dirty="0"/>
          </a:p>
        </p:txBody>
      </p:sp>
      <p:sp>
        <p:nvSpPr>
          <p:cNvPr id="157" name="Google Shape;82;p1"/>
          <p:cNvSpPr txBox="1">
            <a:spLocks noGrp="1"/>
          </p:cNvSpPr>
          <p:nvPr>
            <p:ph type="sldNum" sz="quarter" idx="4294967295"/>
          </p:nvPr>
        </p:nvSpPr>
        <p:spPr>
          <a:xfrm>
            <a:off x="6395953" y="9220979"/>
            <a:ext cx="206121" cy="28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EAC5D-0CF4-4D92-AF4A-7197DADE3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2BF7456-3C4F-ED81-ECA2-6619CE1AA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6188" y="2838831"/>
            <a:ext cx="4994964" cy="5997608"/>
          </a:xfrm>
          <a:ln>
            <a:solidFill>
              <a:schemeClr val="bg2"/>
            </a:solidFill>
          </a:ln>
        </p:spPr>
        <p:txBody>
          <a:bodyPr>
            <a:normAutofit fontScale="25000" lnSpcReduction="20000"/>
          </a:bodyPr>
          <a:lstStyle/>
          <a:p>
            <a:pPr marL="88012" indent="0">
              <a:buNone/>
            </a:pPr>
            <a:r>
              <a:rPr lang="ja-JP" altLang="en-US" sz="12800" dirty="0"/>
              <a:t>聞くことが大切な理由</a:t>
            </a:r>
            <a:endParaRPr lang="en-US" altLang="ja-JP" sz="12800" dirty="0"/>
          </a:p>
          <a:p>
            <a:pPr marL="88012" indent="0">
              <a:buNone/>
            </a:pPr>
            <a:r>
              <a:rPr lang="ja-JP" altLang="en-US" sz="12800" dirty="0"/>
              <a:t>家族にどうなってほしいのか当事者アンケート　（みんなねっと）</a:t>
            </a:r>
            <a:endParaRPr lang="en-US" altLang="ja-JP" sz="12800" dirty="0"/>
          </a:p>
          <a:p>
            <a:pPr marL="88012" indent="0">
              <a:buNone/>
            </a:pPr>
            <a:r>
              <a:rPr lang="ja-JP" altLang="en-US" sz="12800" dirty="0"/>
              <a:t>第１位　「もっと私の気持ちをわかってほしい」</a:t>
            </a:r>
            <a:endParaRPr lang="en-US" altLang="ja-JP" sz="12800" dirty="0"/>
          </a:p>
          <a:p>
            <a:pPr marL="88012" indent="0">
              <a:buNone/>
            </a:pPr>
            <a:r>
              <a:rPr lang="ja-JP" altLang="en-US" sz="12800" dirty="0"/>
              <a:t>第</a:t>
            </a:r>
            <a:r>
              <a:rPr lang="en-US" altLang="ja-JP" sz="12800" dirty="0"/>
              <a:t>2</a:t>
            </a:r>
            <a:r>
              <a:rPr lang="ja-JP" altLang="en-US" sz="12800" dirty="0"/>
              <a:t>位　「ツベコベ指示しないでほしい」</a:t>
            </a:r>
            <a:endParaRPr lang="en-US" altLang="ja-JP" sz="12800" dirty="0"/>
          </a:p>
          <a:p>
            <a:pPr marL="88012" indent="0">
              <a:buNone/>
            </a:pPr>
            <a:r>
              <a:rPr lang="ja-JP" altLang="en-US" sz="12800" dirty="0"/>
              <a:t>第</a:t>
            </a:r>
            <a:r>
              <a:rPr lang="en-US" altLang="ja-JP" sz="12800" dirty="0"/>
              <a:t>3</a:t>
            </a:r>
            <a:r>
              <a:rPr lang="ja-JP" altLang="en-US" sz="12800" dirty="0"/>
              <a:t>位　「私を傷つける言動をしないでほしい」</a:t>
            </a:r>
            <a:endParaRPr lang="en-US" altLang="ja-JP" sz="12800" dirty="0"/>
          </a:p>
          <a:p>
            <a:pPr marL="88012" indent="0">
              <a:buNone/>
            </a:pPr>
            <a:endParaRPr lang="en-US" altLang="ja-JP" sz="2800" dirty="0"/>
          </a:p>
          <a:p>
            <a:pPr marL="88012" indent="0">
              <a:buNone/>
            </a:pPr>
            <a:endParaRPr lang="en-US" altLang="ja-JP" sz="2800" dirty="0"/>
          </a:p>
          <a:p>
            <a:pPr marL="88012" indent="0">
              <a:buNone/>
            </a:pPr>
            <a:r>
              <a:rPr lang="ja-JP" altLang="en-US" sz="2800" dirty="0"/>
              <a:t>　　　　　　　　　　　　　　</a:t>
            </a:r>
            <a:endParaRPr lang="en-US" altLang="ja-JP" sz="2800" dirty="0"/>
          </a:p>
          <a:p>
            <a:pPr marL="88012" indent="0">
              <a:buNone/>
            </a:pPr>
            <a:endParaRPr lang="en-US" altLang="ja-JP" sz="2800" dirty="0"/>
          </a:p>
          <a:p>
            <a:pPr marL="88012" indent="0">
              <a:buNone/>
            </a:pPr>
            <a:endParaRPr lang="en-US" altLang="ja-JP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C9B5D17E-EBD7-F3FC-09A7-4F6B4C79BEB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pPr marL="88012" indent="0">
              <a:buNone/>
            </a:pPr>
            <a:endParaRPr lang="ja-JP" altLang="en-US" sz="3600" dirty="0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DFEEC149-0C7A-A744-B3F4-8052D6B5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440266"/>
            <a:ext cx="11607800" cy="972711"/>
          </a:xfrm>
        </p:spPr>
        <p:txBody>
          <a:bodyPr>
            <a:normAutofit/>
          </a:bodyPr>
          <a:lstStyle/>
          <a:p>
            <a:r>
              <a:rPr lang="ja-JP" altLang="en-US" sz="4800" dirty="0"/>
              <a:t>聞くことが大切な理由＆聞き方</a:t>
            </a:r>
          </a:p>
        </p:txBody>
      </p:sp>
      <p:sp>
        <p:nvSpPr>
          <p:cNvPr id="4" name="テキスト プレースホルダー 5">
            <a:extLst>
              <a:ext uri="{FF2B5EF4-FFF2-40B4-BE49-F238E27FC236}">
                <a16:creationId xmlns:a16="http://schemas.microsoft.com/office/drawing/2014/main" id="{87D645F9-5616-CA6D-4DF7-850FAE7FAE7D}"/>
              </a:ext>
            </a:extLst>
          </p:cNvPr>
          <p:cNvSpPr txBox="1">
            <a:spLocks/>
          </p:cNvSpPr>
          <p:nvPr/>
        </p:nvSpPr>
        <p:spPr>
          <a:xfrm>
            <a:off x="6933648" y="2874827"/>
            <a:ext cx="4994963" cy="5997608"/>
          </a:xfrm>
          <a:prstGeom prst="rect">
            <a:avLst/>
          </a:prstGeom>
          <a:ln w="12700">
            <a:solidFill>
              <a:schemeClr val="bg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marL="4572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1pPr>
            <a:lvl2pPr marL="9144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13716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18288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22860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27432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32004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36576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41148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marL="88012" indent="0" hangingPunct="1">
              <a:buNone/>
            </a:pPr>
            <a:r>
              <a:rPr lang="ja-JP" altLang="en-US" dirty="0"/>
              <a:t>聞き方</a:t>
            </a:r>
            <a:endParaRPr lang="en-US" altLang="ja-JP" dirty="0"/>
          </a:p>
          <a:p>
            <a:pPr marL="88012" indent="0" hangingPunct="1">
              <a:buNone/>
            </a:pPr>
            <a:r>
              <a:rPr lang="ja-JP" altLang="en-US" dirty="0"/>
              <a:t>相手の顔を見る</a:t>
            </a:r>
            <a:endParaRPr lang="en-US" altLang="ja-JP" dirty="0"/>
          </a:p>
          <a:p>
            <a:pPr marL="88012" indent="0" hangingPunct="1">
              <a:buNone/>
            </a:pPr>
            <a:r>
              <a:rPr lang="ja-JP" altLang="en-US" sz="3200" dirty="0"/>
              <a:t>うなづいたり、あいづちをうちながら聞く</a:t>
            </a:r>
            <a:endParaRPr lang="en-US" altLang="ja-JP" sz="3200" dirty="0"/>
          </a:p>
          <a:p>
            <a:pPr marL="88012" indent="0" hangingPunct="1">
              <a:buNone/>
            </a:pPr>
            <a:r>
              <a:rPr lang="ja-JP" altLang="en-US" dirty="0"/>
              <a:t>遮らず最後まで聞く</a:t>
            </a:r>
            <a:endParaRPr lang="en-US" altLang="ja-JP" dirty="0"/>
          </a:p>
          <a:p>
            <a:pPr marL="88012" indent="0" hangingPunct="1">
              <a:buNone/>
            </a:pPr>
            <a:r>
              <a:rPr lang="ja-JP" altLang="en-US" sz="3200" dirty="0"/>
              <a:t>・は行で聞く「はぁー」　　　「ふーん」 「へー」</a:t>
            </a:r>
            <a:endParaRPr lang="en-US" altLang="ja-JP" sz="3200" dirty="0"/>
          </a:p>
          <a:p>
            <a:pPr marL="88012" indent="0" hangingPunct="1">
              <a:buNone/>
            </a:pPr>
            <a:r>
              <a:rPr lang="ja-JP" altLang="en-US" sz="3200" dirty="0"/>
              <a:t>・高森流で聞く</a:t>
            </a:r>
            <a:endParaRPr lang="en-US" altLang="ja-JP" sz="3200" dirty="0"/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</p:txBody>
      </p:sp>
      <p:sp>
        <p:nvSpPr>
          <p:cNvPr id="13" name="Google Shape;431;p16">
            <a:extLst>
              <a:ext uri="{FF2B5EF4-FFF2-40B4-BE49-F238E27FC236}">
                <a16:creationId xmlns:a16="http://schemas.microsoft.com/office/drawing/2014/main" id="{B6C6CBAD-7AA2-CA28-33D3-25B6CED5E3DE}"/>
              </a:ext>
            </a:extLst>
          </p:cNvPr>
          <p:cNvSpPr txBox="1">
            <a:spLocks/>
          </p:cNvSpPr>
          <p:nvPr/>
        </p:nvSpPr>
        <p:spPr>
          <a:xfrm>
            <a:off x="6350042" y="9220979"/>
            <a:ext cx="297943" cy="2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b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3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fld id="{86CB4B4D-7CA3-9044-876B-883B54F8677D}" type="slidenum">
              <a:rPr lang="en-US" altLang="ja-JP" smtClean="0"/>
              <a:pPr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372215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42;p11"/>
          <p:cNvSpPr/>
          <p:nvPr/>
        </p:nvSpPr>
        <p:spPr>
          <a:xfrm rot="17400000">
            <a:off x="6885850" y="8312046"/>
            <a:ext cx="333517" cy="1015027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98" name="Google Shape;243;p11"/>
          <p:cNvSpPr txBox="1"/>
          <p:nvPr/>
        </p:nvSpPr>
        <p:spPr>
          <a:xfrm rot="1200000">
            <a:off x="6550958" y="8679859"/>
            <a:ext cx="1003302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>
                <a:solidFill>
                  <a:srgbClr val="000000"/>
                </a:solidFill>
              </a:defRPr>
            </a:lvl1pPr>
          </a:lstStyle>
          <a:p>
            <a:r>
              <a:t>アドバイス</a:t>
            </a:r>
          </a:p>
        </p:txBody>
      </p:sp>
      <p:sp>
        <p:nvSpPr>
          <p:cNvPr id="299" name="Google Shape;244;p11"/>
          <p:cNvSpPr/>
          <p:nvPr/>
        </p:nvSpPr>
        <p:spPr>
          <a:xfrm>
            <a:off x="-200" y="678447"/>
            <a:ext cx="1300520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00" name="Google Shape;245;p11"/>
          <p:cNvSpPr txBox="1"/>
          <p:nvPr/>
        </p:nvSpPr>
        <p:spPr>
          <a:xfrm>
            <a:off x="13542" y="125819"/>
            <a:ext cx="3537207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5</a:t>
            </a:r>
            <a:r>
              <a:rPr dirty="0"/>
              <a:t>. 「</a:t>
            </a:r>
            <a:r>
              <a:rPr dirty="0" err="1"/>
              <a:t>受信が中心」とは</a:t>
            </a:r>
            <a:r>
              <a:rPr dirty="0"/>
              <a:t>？</a:t>
            </a:r>
          </a:p>
        </p:txBody>
      </p:sp>
      <p:sp>
        <p:nvSpPr>
          <p:cNvPr id="301" name="Google Shape;246;p11"/>
          <p:cNvSpPr txBox="1"/>
          <p:nvPr/>
        </p:nvSpPr>
        <p:spPr>
          <a:xfrm>
            <a:off x="10763601" y="183980"/>
            <a:ext cx="2146302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000">
                <a:solidFill>
                  <a:srgbClr val="FF2600"/>
                </a:solidFill>
              </a:defRPr>
            </a:lvl1pPr>
          </a:lstStyle>
          <a:p>
            <a:r>
              <a:t>ボタンのかけ違い</a:t>
            </a:r>
          </a:p>
        </p:txBody>
      </p:sp>
      <p:sp>
        <p:nvSpPr>
          <p:cNvPr id="302" name="Google Shape;247;p11"/>
          <p:cNvSpPr txBox="1">
            <a:spLocks noGrp="1"/>
          </p:cNvSpPr>
          <p:nvPr>
            <p:ph type="sldNum" sz="quarter" idx="4294967295"/>
          </p:nvPr>
        </p:nvSpPr>
        <p:spPr>
          <a:xfrm>
            <a:off x="6356169" y="9220979"/>
            <a:ext cx="285689" cy="28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11</a:t>
            </a:fld>
            <a:endParaRPr/>
          </a:p>
        </p:txBody>
      </p:sp>
      <p:sp>
        <p:nvSpPr>
          <p:cNvPr id="303" name="Google Shape;248;p11"/>
          <p:cNvSpPr txBox="1"/>
          <p:nvPr/>
        </p:nvSpPr>
        <p:spPr>
          <a:xfrm>
            <a:off x="956563" y="1206977"/>
            <a:ext cx="11091675" cy="496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2800">
                <a:solidFill>
                  <a:srgbClr val="000000"/>
                </a:solidFill>
              </a:defRPr>
            </a:pPr>
            <a:r>
              <a:t>●</a:t>
            </a:r>
            <a:r>
              <a:rPr u="sng"/>
              <a:t>コミュニケーションが「ボタンのかけ違い」になっていませんか</a:t>
            </a:r>
            <a:r>
              <a:t>？</a:t>
            </a:r>
          </a:p>
        </p:txBody>
      </p:sp>
      <p:sp>
        <p:nvSpPr>
          <p:cNvPr id="304" name="Google Shape;249;p11"/>
          <p:cNvSpPr/>
          <p:nvPr/>
        </p:nvSpPr>
        <p:spPr>
          <a:xfrm>
            <a:off x="1226195" y="2007947"/>
            <a:ext cx="1651002" cy="812801"/>
          </a:xfrm>
          <a:prstGeom prst="wedgeEllipseCallout">
            <a:avLst>
              <a:gd name="adj1" fmla="val -49385"/>
              <a:gd name="adj2" fmla="val 70000"/>
            </a:avLst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05" name="Google Shape;250;p11"/>
          <p:cNvSpPr/>
          <p:nvPr/>
        </p:nvSpPr>
        <p:spPr>
          <a:xfrm>
            <a:off x="7501856" y="2054143"/>
            <a:ext cx="1651002" cy="812802"/>
          </a:xfrm>
          <a:prstGeom prst="wedgeEllipseCallout">
            <a:avLst>
              <a:gd name="adj1" fmla="val -49385"/>
              <a:gd name="adj2" fmla="val 70000"/>
            </a:avLst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06" name="Google Shape;251;p11"/>
          <p:cNvSpPr txBox="1"/>
          <p:nvPr/>
        </p:nvSpPr>
        <p:spPr>
          <a:xfrm>
            <a:off x="1740546" y="1901387"/>
            <a:ext cx="622302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000">
                <a:solidFill>
                  <a:srgbClr val="000000"/>
                </a:solidFill>
              </a:defRPr>
            </a:lvl1pPr>
          </a:lstStyle>
          <a:p>
            <a:r>
              <a:rPr dirty="0"/>
              <a:t>親</a:t>
            </a:r>
            <a:r>
              <a:rPr lang="ja-JP" altLang="en-US" dirty="0"/>
              <a:t>や周りは</a:t>
            </a:r>
            <a:endParaRPr dirty="0"/>
          </a:p>
        </p:txBody>
      </p:sp>
      <p:sp>
        <p:nvSpPr>
          <p:cNvPr id="307" name="Google Shape;252;p11"/>
          <p:cNvSpPr txBox="1"/>
          <p:nvPr/>
        </p:nvSpPr>
        <p:spPr>
          <a:xfrm>
            <a:off x="7762206" y="2255360"/>
            <a:ext cx="1130302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000">
                <a:solidFill>
                  <a:srgbClr val="000000"/>
                </a:solidFill>
              </a:defRPr>
            </a:lvl1pPr>
          </a:lstStyle>
          <a:p>
            <a:r>
              <a:rPr lang="ja-JP" altLang="en-US" dirty="0"/>
              <a:t>本人は</a:t>
            </a:r>
            <a:endParaRPr dirty="0"/>
          </a:p>
        </p:txBody>
      </p:sp>
      <p:sp>
        <p:nvSpPr>
          <p:cNvPr id="308" name="Google Shape;253;p11"/>
          <p:cNvSpPr/>
          <p:nvPr/>
        </p:nvSpPr>
        <p:spPr>
          <a:xfrm>
            <a:off x="632035" y="3040226"/>
            <a:ext cx="4563008" cy="1270002"/>
          </a:xfrm>
          <a:prstGeom prst="roundRect">
            <a:avLst>
              <a:gd name="adj" fmla="val 15000"/>
            </a:avLst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09" name="Google Shape;254;p11"/>
          <p:cNvSpPr/>
          <p:nvPr/>
        </p:nvSpPr>
        <p:spPr>
          <a:xfrm>
            <a:off x="6870223" y="3086387"/>
            <a:ext cx="5589835" cy="1270002"/>
          </a:xfrm>
          <a:prstGeom prst="roundRect">
            <a:avLst>
              <a:gd name="adj" fmla="val 15000"/>
            </a:avLst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10" name="Google Shape;255;p11"/>
          <p:cNvSpPr txBox="1"/>
          <p:nvPr/>
        </p:nvSpPr>
        <p:spPr>
          <a:xfrm>
            <a:off x="1377001" y="3322801"/>
            <a:ext cx="3098802" cy="7048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700">
                <a:solidFill>
                  <a:srgbClr val="000000"/>
                </a:solidFill>
              </a:defRPr>
            </a:lvl1pPr>
          </a:lstStyle>
          <a:p>
            <a:r>
              <a:t>説得したい</a:t>
            </a:r>
          </a:p>
        </p:txBody>
      </p:sp>
      <p:sp>
        <p:nvSpPr>
          <p:cNvPr id="311" name="Google Shape;256;p11"/>
          <p:cNvSpPr txBox="1"/>
          <p:nvPr/>
        </p:nvSpPr>
        <p:spPr>
          <a:xfrm>
            <a:off x="6869824" y="3429649"/>
            <a:ext cx="5538001" cy="7048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700">
                <a:solidFill>
                  <a:srgbClr val="000000"/>
                </a:solidFill>
              </a:defRPr>
            </a:lvl1pPr>
          </a:lstStyle>
          <a:p>
            <a:r>
              <a:t>話を聞いてほしい</a:t>
            </a:r>
          </a:p>
        </p:txBody>
      </p:sp>
      <p:sp>
        <p:nvSpPr>
          <p:cNvPr id="312" name="Google Shape;257;p11"/>
          <p:cNvSpPr txBox="1"/>
          <p:nvPr/>
        </p:nvSpPr>
        <p:spPr>
          <a:xfrm>
            <a:off x="5707727" y="4045120"/>
            <a:ext cx="685421" cy="520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000">
                <a:solidFill>
                  <a:srgbClr val="FF2600"/>
                </a:solidFill>
              </a:defRPr>
            </a:lvl1pPr>
          </a:lstStyle>
          <a:p>
            <a:r>
              <a:t>VS</a:t>
            </a:r>
          </a:p>
        </p:txBody>
      </p:sp>
      <p:sp>
        <p:nvSpPr>
          <p:cNvPr id="313" name="Google Shape;258;p11"/>
          <p:cNvSpPr/>
          <p:nvPr/>
        </p:nvSpPr>
        <p:spPr>
          <a:xfrm>
            <a:off x="622300" y="4559298"/>
            <a:ext cx="4582477" cy="832169"/>
          </a:xfrm>
          <a:prstGeom prst="roundRect">
            <a:avLst>
              <a:gd name="adj" fmla="val 22892"/>
            </a:avLst>
          </a:prstGeom>
          <a:ln w="25400">
            <a:solidFill>
              <a:srgbClr val="000000"/>
            </a:solidFill>
            <a:prstDash val="dot"/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14" name="Google Shape;259;p11"/>
          <p:cNvSpPr txBox="1"/>
          <p:nvPr/>
        </p:nvSpPr>
        <p:spPr>
          <a:xfrm>
            <a:off x="1471535" y="4772183"/>
            <a:ext cx="2857501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t>早く社会に戻したい</a:t>
            </a:r>
          </a:p>
        </p:txBody>
      </p:sp>
      <p:sp>
        <p:nvSpPr>
          <p:cNvPr id="315" name="Google Shape;260;p11"/>
          <p:cNvSpPr/>
          <p:nvPr/>
        </p:nvSpPr>
        <p:spPr>
          <a:xfrm>
            <a:off x="6896099" y="4559300"/>
            <a:ext cx="5538082" cy="832168"/>
          </a:xfrm>
          <a:prstGeom prst="roundRect">
            <a:avLst>
              <a:gd name="adj" fmla="val 22892"/>
            </a:avLst>
          </a:prstGeom>
          <a:ln w="25400">
            <a:solidFill>
              <a:srgbClr val="000000"/>
            </a:solidFill>
            <a:prstDash val="dot"/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16" name="Google Shape;261;p11"/>
          <p:cNvSpPr txBox="1"/>
          <p:nvPr/>
        </p:nvSpPr>
        <p:spPr>
          <a:xfrm>
            <a:off x="7770507" y="4772183"/>
            <a:ext cx="3762758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t>押し付けずに待ってほしい</a:t>
            </a:r>
          </a:p>
        </p:txBody>
      </p:sp>
      <p:sp>
        <p:nvSpPr>
          <p:cNvPr id="317" name="Google Shape;262;p11"/>
          <p:cNvSpPr/>
          <p:nvPr/>
        </p:nvSpPr>
        <p:spPr>
          <a:xfrm>
            <a:off x="1180902" y="6545333"/>
            <a:ext cx="3438796" cy="29045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97" h="21596" extrusionOk="0">
                <a:moveTo>
                  <a:pt x="10609" y="1"/>
                </a:moveTo>
                <a:cubicBezTo>
                  <a:pt x="10434" y="-1"/>
                  <a:pt x="10261" y="2"/>
                  <a:pt x="10091" y="9"/>
                </a:cubicBezTo>
                <a:cubicBezTo>
                  <a:pt x="5074" y="234"/>
                  <a:pt x="2259" y="4716"/>
                  <a:pt x="2259" y="4716"/>
                </a:cubicBezTo>
                <a:cubicBezTo>
                  <a:pt x="-125" y="8627"/>
                  <a:pt x="1" y="11403"/>
                  <a:pt x="1" y="11403"/>
                </a:cubicBezTo>
                <a:cubicBezTo>
                  <a:pt x="1" y="11403"/>
                  <a:pt x="1146" y="10125"/>
                  <a:pt x="3644" y="10161"/>
                </a:cubicBezTo>
                <a:cubicBezTo>
                  <a:pt x="3644" y="10161"/>
                  <a:pt x="5446" y="10311"/>
                  <a:pt x="7076" y="11691"/>
                </a:cubicBezTo>
                <a:cubicBezTo>
                  <a:pt x="7076" y="11691"/>
                  <a:pt x="8248" y="10320"/>
                  <a:pt x="10161" y="10131"/>
                </a:cubicBezTo>
                <a:lnTo>
                  <a:pt x="10073" y="19053"/>
                </a:lnTo>
                <a:cubicBezTo>
                  <a:pt x="10068" y="19547"/>
                  <a:pt x="9966" y="19908"/>
                  <a:pt x="9773" y="20126"/>
                </a:cubicBezTo>
                <a:cubicBezTo>
                  <a:pt x="9539" y="20390"/>
                  <a:pt x="9210" y="20394"/>
                  <a:pt x="9161" y="20394"/>
                </a:cubicBezTo>
                <a:cubicBezTo>
                  <a:pt x="9156" y="20394"/>
                  <a:pt x="9156" y="20394"/>
                  <a:pt x="9156" y="20394"/>
                </a:cubicBezTo>
                <a:lnTo>
                  <a:pt x="9124" y="20392"/>
                </a:lnTo>
                <a:cubicBezTo>
                  <a:pt x="8774" y="20387"/>
                  <a:pt x="8516" y="20277"/>
                  <a:pt x="8361" y="20066"/>
                </a:cubicBezTo>
                <a:cubicBezTo>
                  <a:pt x="8093" y="19703"/>
                  <a:pt x="8141" y="19109"/>
                  <a:pt x="8143" y="19089"/>
                </a:cubicBezTo>
                <a:cubicBezTo>
                  <a:pt x="8176" y="18761"/>
                  <a:pt x="7982" y="18464"/>
                  <a:pt x="7708" y="18422"/>
                </a:cubicBezTo>
                <a:cubicBezTo>
                  <a:pt x="7434" y="18381"/>
                  <a:pt x="7184" y="18614"/>
                  <a:pt x="7149" y="18943"/>
                </a:cubicBezTo>
                <a:cubicBezTo>
                  <a:pt x="7137" y="19058"/>
                  <a:pt x="7047" y="20085"/>
                  <a:pt x="7602" y="20851"/>
                </a:cubicBezTo>
                <a:cubicBezTo>
                  <a:pt x="7951" y="21332"/>
                  <a:pt x="8455" y="21582"/>
                  <a:pt x="9099" y="21594"/>
                </a:cubicBezTo>
                <a:cubicBezTo>
                  <a:pt x="9112" y="21595"/>
                  <a:pt x="9130" y="21596"/>
                  <a:pt x="9151" y="21596"/>
                </a:cubicBezTo>
                <a:cubicBezTo>
                  <a:pt x="9362" y="21599"/>
                  <a:pt x="9957" y="21555"/>
                  <a:pt x="10444" y="21019"/>
                </a:cubicBezTo>
                <a:cubicBezTo>
                  <a:pt x="10853" y="20569"/>
                  <a:pt x="11064" y="19912"/>
                  <a:pt x="11073" y="19067"/>
                </a:cubicBezTo>
                <a:lnTo>
                  <a:pt x="11163" y="10145"/>
                </a:lnTo>
                <a:cubicBezTo>
                  <a:pt x="13071" y="10389"/>
                  <a:pt x="14214" y="11793"/>
                  <a:pt x="14214" y="11793"/>
                </a:cubicBezTo>
                <a:cubicBezTo>
                  <a:pt x="15871" y="10460"/>
                  <a:pt x="17677" y="10362"/>
                  <a:pt x="17677" y="10362"/>
                </a:cubicBezTo>
                <a:cubicBezTo>
                  <a:pt x="20174" y="10398"/>
                  <a:pt x="21294" y="11709"/>
                  <a:pt x="21294" y="11709"/>
                </a:cubicBezTo>
                <a:cubicBezTo>
                  <a:pt x="21294" y="11709"/>
                  <a:pt x="21475" y="8936"/>
                  <a:pt x="19169" y="4957"/>
                </a:cubicBezTo>
                <a:cubicBezTo>
                  <a:pt x="19169" y="4957"/>
                  <a:pt x="16257" y="82"/>
                  <a:pt x="10916" y="5"/>
                </a:cubicBezTo>
                <a:lnTo>
                  <a:pt x="10609" y="1"/>
                </a:lnTo>
                <a:close/>
              </a:path>
            </a:pathLst>
          </a:custGeom>
          <a:solidFill>
            <a:srgbClr val="C0C0C0"/>
          </a:solidFill>
          <a:ln w="12700">
            <a:solidFill>
              <a:srgbClr val="000000"/>
            </a:solidFill>
            <a:prstDash val="dot"/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18" name="Google Shape;263;p11"/>
          <p:cNvSpPr/>
          <p:nvPr/>
        </p:nvSpPr>
        <p:spPr>
          <a:xfrm>
            <a:off x="1708986" y="6899771"/>
            <a:ext cx="685421" cy="100006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19" name="Google Shape;264;p11"/>
          <p:cNvSpPr txBox="1"/>
          <p:nvPr/>
        </p:nvSpPr>
        <p:spPr>
          <a:xfrm rot="5400000">
            <a:off x="1587564" y="7145753"/>
            <a:ext cx="927001" cy="508001"/>
          </a:xfrm>
          <a:prstGeom prst="rect">
            <a:avLst/>
          </a:prstGeom>
          <a:solidFill>
            <a:srgbClr val="C0C0C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solidFill>
                  <a:srgbClr val="000000"/>
                </a:solidFill>
              </a:defRPr>
            </a:lvl1pPr>
          </a:lstStyle>
          <a:p>
            <a:r>
              <a:rPr dirty="0" err="1"/>
              <a:t>助言</a:t>
            </a:r>
            <a:endParaRPr dirty="0"/>
          </a:p>
        </p:txBody>
      </p:sp>
      <p:sp>
        <p:nvSpPr>
          <p:cNvPr id="320" name="Google Shape;265;p11"/>
          <p:cNvSpPr/>
          <p:nvPr/>
        </p:nvSpPr>
        <p:spPr>
          <a:xfrm>
            <a:off x="3428999" y="6899771"/>
            <a:ext cx="685421" cy="100006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21" name="Google Shape;266;p11"/>
          <p:cNvSpPr txBox="1"/>
          <p:nvPr/>
        </p:nvSpPr>
        <p:spPr>
          <a:xfrm rot="5400000">
            <a:off x="3295662" y="7145753"/>
            <a:ext cx="927001" cy="508001"/>
          </a:xfrm>
          <a:prstGeom prst="rect">
            <a:avLst/>
          </a:prstGeom>
          <a:solidFill>
            <a:srgbClr val="C0C0C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solidFill>
                  <a:srgbClr val="000000"/>
                </a:solidFill>
              </a:defRPr>
            </a:lvl1pPr>
          </a:lstStyle>
          <a:p>
            <a:r>
              <a:t>指導</a:t>
            </a:r>
          </a:p>
        </p:txBody>
      </p:sp>
      <p:sp>
        <p:nvSpPr>
          <p:cNvPr id="322" name="Google Shape;267;p11"/>
          <p:cNvSpPr/>
          <p:nvPr/>
        </p:nvSpPr>
        <p:spPr>
          <a:xfrm>
            <a:off x="2524637" y="6439630"/>
            <a:ext cx="685421" cy="192034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23" name="Google Shape;268;p11"/>
          <p:cNvSpPr txBox="1"/>
          <p:nvPr/>
        </p:nvSpPr>
        <p:spPr>
          <a:xfrm rot="5400000">
            <a:off x="1911543" y="7171553"/>
            <a:ext cx="1892401" cy="457201"/>
          </a:xfrm>
          <a:prstGeom prst="rect">
            <a:avLst/>
          </a:prstGeom>
          <a:solidFill>
            <a:srgbClr val="C0C0C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000000"/>
                </a:solidFill>
              </a:defRPr>
            </a:lvl1pPr>
          </a:lstStyle>
          <a:p>
            <a:r>
              <a:t>アドバイス</a:t>
            </a:r>
          </a:p>
        </p:txBody>
      </p:sp>
      <p:sp>
        <p:nvSpPr>
          <p:cNvPr id="324" name="Google Shape;269;p11"/>
          <p:cNvSpPr/>
          <p:nvPr/>
        </p:nvSpPr>
        <p:spPr>
          <a:xfrm flipV="1">
            <a:off x="1274525" y="5629588"/>
            <a:ext cx="2" cy="1453665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25" name="Google Shape;270;p11"/>
          <p:cNvSpPr/>
          <p:nvPr/>
        </p:nvSpPr>
        <p:spPr>
          <a:xfrm flipV="1">
            <a:off x="1782145" y="5635123"/>
            <a:ext cx="2" cy="896828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26" name="Google Shape;271;p11"/>
          <p:cNvSpPr/>
          <p:nvPr/>
        </p:nvSpPr>
        <p:spPr>
          <a:xfrm flipV="1">
            <a:off x="2292996" y="5629588"/>
            <a:ext cx="2" cy="684054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27" name="Google Shape;272;p11"/>
          <p:cNvSpPr/>
          <p:nvPr/>
        </p:nvSpPr>
        <p:spPr>
          <a:xfrm flipV="1">
            <a:off x="3368731" y="5629588"/>
            <a:ext cx="2" cy="704852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28" name="Google Shape;273;p11"/>
          <p:cNvSpPr/>
          <p:nvPr/>
        </p:nvSpPr>
        <p:spPr>
          <a:xfrm flipV="1">
            <a:off x="2835712" y="5629588"/>
            <a:ext cx="2" cy="584620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29" name="Google Shape;274;p11"/>
          <p:cNvSpPr/>
          <p:nvPr/>
        </p:nvSpPr>
        <p:spPr>
          <a:xfrm flipV="1">
            <a:off x="3901750" y="5658086"/>
            <a:ext cx="2" cy="927101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30" name="Google Shape;275;p11"/>
          <p:cNvSpPr/>
          <p:nvPr/>
        </p:nvSpPr>
        <p:spPr>
          <a:xfrm flipV="1">
            <a:off x="4460170" y="5629588"/>
            <a:ext cx="2" cy="1453665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31" name="Google Shape;276;p11"/>
          <p:cNvSpPr/>
          <p:nvPr/>
        </p:nvSpPr>
        <p:spPr>
          <a:xfrm rot="14160000">
            <a:off x="6809159" y="7701147"/>
            <a:ext cx="1809695" cy="15285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97" h="21596" extrusionOk="0">
                <a:moveTo>
                  <a:pt x="10609" y="1"/>
                </a:moveTo>
                <a:cubicBezTo>
                  <a:pt x="10434" y="-1"/>
                  <a:pt x="10261" y="2"/>
                  <a:pt x="10091" y="9"/>
                </a:cubicBezTo>
                <a:cubicBezTo>
                  <a:pt x="5074" y="234"/>
                  <a:pt x="2259" y="4716"/>
                  <a:pt x="2259" y="4716"/>
                </a:cubicBezTo>
                <a:cubicBezTo>
                  <a:pt x="-125" y="8627"/>
                  <a:pt x="1" y="11403"/>
                  <a:pt x="1" y="11403"/>
                </a:cubicBezTo>
                <a:cubicBezTo>
                  <a:pt x="1" y="11403"/>
                  <a:pt x="1146" y="10125"/>
                  <a:pt x="3644" y="10161"/>
                </a:cubicBezTo>
                <a:cubicBezTo>
                  <a:pt x="3644" y="10161"/>
                  <a:pt x="5446" y="10311"/>
                  <a:pt x="7076" y="11691"/>
                </a:cubicBezTo>
                <a:cubicBezTo>
                  <a:pt x="7076" y="11691"/>
                  <a:pt x="8248" y="10320"/>
                  <a:pt x="10161" y="10131"/>
                </a:cubicBezTo>
                <a:lnTo>
                  <a:pt x="10073" y="19053"/>
                </a:lnTo>
                <a:cubicBezTo>
                  <a:pt x="10068" y="19547"/>
                  <a:pt x="9966" y="19908"/>
                  <a:pt x="9773" y="20126"/>
                </a:cubicBezTo>
                <a:cubicBezTo>
                  <a:pt x="9539" y="20390"/>
                  <a:pt x="9210" y="20394"/>
                  <a:pt x="9161" y="20394"/>
                </a:cubicBezTo>
                <a:cubicBezTo>
                  <a:pt x="9156" y="20394"/>
                  <a:pt x="9156" y="20394"/>
                  <a:pt x="9156" y="20394"/>
                </a:cubicBezTo>
                <a:lnTo>
                  <a:pt x="9124" y="20392"/>
                </a:lnTo>
                <a:cubicBezTo>
                  <a:pt x="8774" y="20387"/>
                  <a:pt x="8516" y="20277"/>
                  <a:pt x="8361" y="20066"/>
                </a:cubicBezTo>
                <a:cubicBezTo>
                  <a:pt x="8093" y="19703"/>
                  <a:pt x="8141" y="19109"/>
                  <a:pt x="8143" y="19089"/>
                </a:cubicBezTo>
                <a:cubicBezTo>
                  <a:pt x="8176" y="18761"/>
                  <a:pt x="7982" y="18464"/>
                  <a:pt x="7708" y="18422"/>
                </a:cubicBezTo>
                <a:cubicBezTo>
                  <a:pt x="7434" y="18381"/>
                  <a:pt x="7184" y="18614"/>
                  <a:pt x="7149" y="18943"/>
                </a:cubicBezTo>
                <a:cubicBezTo>
                  <a:pt x="7137" y="19058"/>
                  <a:pt x="7047" y="20085"/>
                  <a:pt x="7602" y="20851"/>
                </a:cubicBezTo>
                <a:cubicBezTo>
                  <a:pt x="7951" y="21332"/>
                  <a:pt x="8455" y="21582"/>
                  <a:pt x="9099" y="21594"/>
                </a:cubicBezTo>
                <a:cubicBezTo>
                  <a:pt x="9112" y="21595"/>
                  <a:pt x="9130" y="21596"/>
                  <a:pt x="9151" y="21596"/>
                </a:cubicBezTo>
                <a:cubicBezTo>
                  <a:pt x="9362" y="21599"/>
                  <a:pt x="9957" y="21555"/>
                  <a:pt x="10444" y="21019"/>
                </a:cubicBezTo>
                <a:cubicBezTo>
                  <a:pt x="10853" y="20569"/>
                  <a:pt x="11064" y="19912"/>
                  <a:pt x="11073" y="19067"/>
                </a:cubicBezTo>
                <a:lnTo>
                  <a:pt x="11163" y="10145"/>
                </a:lnTo>
                <a:cubicBezTo>
                  <a:pt x="13071" y="10389"/>
                  <a:pt x="14214" y="11793"/>
                  <a:pt x="14214" y="11793"/>
                </a:cubicBezTo>
                <a:cubicBezTo>
                  <a:pt x="15871" y="10460"/>
                  <a:pt x="17677" y="10362"/>
                  <a:pt x="17677" y="10362"/>
                </a:cubicBezTo>
                <a:cubicBezTo>
                  <a:pt x="20174" y="10398"/>
                  <a:pt x="21294" y="11709"/>
                  <a:pt x="21294" y="11709"/>
                </a:cubicBezTo>
                <a:cubicBezTo>
                  <a:pt x="21294" y="11709"/>
                  <a:pt x="21475" y="8936"/>
                  <a:pt x="19169" y="4957"/>
                </a:cubicBezTo>
                <a:cubicBezTo>
                  <a:pt x="19169" y="4957"/>
                  <a:pt x="16257" y="82"/>
                  <a:pt x="10916" y="5"/>
                </a:cubicBezTo>
                <a:lnTo>
                  <a:pt x="10609" y="1"/>
                </a:lnTo>
                <a:close/>
              </a:path>
            </a:pathLst>
          </a:custGeom>
          <a:solidFill>
            <a:srgbClr val="C0C0C0"/>
          </a:solidFill>
          <a:ln w="12700">
            <a:solidFill>
              <a:srgbClr val="000000"/>
            </a:solidFill>
            <a:prstDash val="dot"/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32" name="Google Shape;277;p11"/>
          <p:cNvSpPr/>
          <p:nvPr/>
        </p:nvSpPr>
        <p:spPr>
          <a:xfrm flipV="1">
            <a:off x="8085180" y="5629590"/>
            <a:ext cx="2" cy="984094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33" name="Google Shape;278;p11"/>
          <p:cNvSpPr/>
          <p:nvPr/>
        </p:nvSpPr>
        <p:spPr>
          <a:xfrm flipV="1">
            <a:off x="8592800" y="5635123"/>
            <a:ext cx="2" cy="896828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34" name="Google Shape;279;p11"/>
          <p:cNvSpPr/>
          <p:nvPr/>
        </p:nvSpPr>
        <p:spPr>
          <a:xfrm flipV="1">
            <a:off x="9103651" y="5629588"/>
            <a:ext cx="2" cy="684054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35" name="Google Shape;280;p11"/>
          <p:cNvSpPr/>
          <p:nvPr/>
        </p:nvSpPr>
        <p:spPr>
          <a:xfrm flipV="1">
            <a:off x="10179385" y="5629590"/>
            <a:ext cx="2" cy="704851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36" name="Google Shape;281;p11"/>
          <p:cNvSpPr/>
          <p:nvPr/>
        </p:nvSpPr>
        <p:spPr>
          <a:xfrm flipV="1">
            <a:off x="9646367" y="5629590"/>
            <a:ext cx="2" cy="584620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37" name="Google Shape;282;p11"/>
          <p:cNvSpPr/>
          <p:nvPr/>
        </p:nvSpPr>
        <p:spPr>
          <a:xfrm flipV="1">
            <a:off x="10712405" y="5658086"/>
            <a:ext cx="2" cy="927101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38" name="Google Shape;283;p11"/>
          <p:cNvSpPr/>
          <p:nvPr/>
        </p:nvSpPr>
        <p:spPr>
          <a:xfrm flipV="1">
            <a:off x="11270825" y="5629590"/>
            <a:ext cx="2" cy="1054317"/>
          </a:xfrm>
          <a:prstGeom prst="line">
            <a:avLst/>
          </a:prstGeom>
          <a:ln w="25400">
            <a:solidFill>
              <a:srgbClr val="000000"/>
            </a:solidFill>
            <a:prstDash val="dashDot"/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39" name="Google Shape;284;p11"/>
          <p:cNvSpPr/>
          <p:nvPr/>
        </p:nvSpPr>
        <p:spPr>
          <a:xfrm>
            <a:off x="8766174" y="6909328"/>
            <a:ext cx="3641753" cy="2490447"/>
          </a:xfrm>
          <a:prstGeom prst="roundRect">
            <a:avLst>
              <a:gd name="adj" fmla="val 7649"/>
            </a:avLst>
          </a:prstGeom>
          <a:noFill/>
          <a:ln w="12700">
            <a:solidFill>
              <a:schemeClr val="tx1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40" name="Google Shape;285;p11"/>
          <p:cNvSpPr txBox="1"/>
          <p:nvPr/>
        </p:nvSpPr>
        <p:spPr>
          <a:xfrm>
            <a:off x="8734724" y="7585432"/>
            <a:ext cx="3641700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rPr lang="ja-JP" altLang="en-US" dirty="0">
                <a:solidFill>
                  <a:schemeClr val="tx1"/>
                </a:solidFill>
              </a:rPr>
              <a:t>雨が降ってきた時に</a:t>
            </a:r>
            <a:endParaRPr lang="en-US" dirty="0">
              <a:solidFill>
                <a:schemeClr val="tx1"/>
              </a:solidFill>
            </a:endParaRPr>
          </a:p>
          <a:p>
            <a:pPr algn="ctr">
              <a:defRPr sz="2400" b="1">
                <a:solidFill>
                  <a:srgbClr val="FFFFFF"/>
                </a:solidFill>
              </a:defRPr>
            </a:pPr>
            <a:r>
              <a:rPr dirty="0" err="1">
                <a:solidFill>
                  <a:schemeClr val="tx1"/>
                </a:solidFill>
              </a:rPr>
              <a:t>傘をさしかけるよりも</a:t>
            </a:r>
            <a:endParaRPr dirty="0">
              <a:solidFill>
                <a:schemeClr val="tx1"/>
              </a:solidFill>
            </a:endParaRPr>
          </a:p>
          <a:p>
            <a:pPr algn="ctr">
              <a:defRPr sz="2400" b="1">
                <a:solidFill>
                  <a:srgbClr val="FFFFFF"/>
                </a:solidFill>
              </a:defRPr>
            </a:pPr>
            <a:r>
              <a:rPr dirty="0" err="1">
                <a:solidFill>
                  <a:schemeClr val="tx1"/>
                </a:solidFill>
              </a:rPr>
              <a:t>一緒に雨に濡れてほしい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41" name="Google Shape;287;p11"/>
          <p:cNvSpPr txBox="1"/>
          <p:nvPr/>
        </p:nvSpPr>
        <p:spPr>
          <a:xfrm rot="8700000">
            <a:off x="5961296" y="8144501"/>
            <a:ext cx="309978" cy="590551"/>
          </a:xfrm>
          <a:prstGeom prst="rect">
            <a:avLst/>
          </a:prstGeom>
          <a:ln w="635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1300">
                <a:solidFill>
                  <a:srgbClr val="000000"/>
                </a:solidFill>
              </a:defRPr>
            </a:lvl1pPr>
          </a:lstStyle>
          <a:p>
            <a:r>
              <a:t>助言</a:t>
            </a:r>
          </a:p>
        </p:txBody>
      </p:sp>
      <p:sp>
        <p:nvSpPr>
          <p:cNvPr id="342" name="Google Shape;289;p11"/>
          <p:cNvSpPr txBox="1"/>
          <p:nvPr/>
        </p:nvSpPr>
        <p:spPr>
          <a:xfrm rot="2040000">
            <a:off x="5959070" y="8590610"/>
            <a:ext cx="319828" cy="62865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1500">
                <a:solidFill>
                  <a:srgbClr val="000000"/>
                </a:solidFill>
              </a:defRPr>
            </a:lvl1pPr>
          </a:lstStyle>
          <a:p>
            <a:r>
              <a:t>指導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21;p18"/>
          <p:cNvSpPr/>
          <p:nvPr/>
        </p:nvSpPr>
        <p:spPr>
          <a:xfrm>
            <a:off x="-200" y="678447"/>
            <a:ext cx="1300520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368" name="Google Shape;322;p18"/>
          <p:cNvSpPr txBox="1"/>
          <p:nvPr/>
        </p:nvSpPr>
        <p:spPr>
          <a:xfrm>
            <a:off x="-33298" y="145108"/>
            <a:ext cx="373740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solidFill>
                  <a:srgbClr val="000000"/>
                </a:solidFill>
              </a:defRPr>
            </a:lvl1pPr>
          </a:lstStyle>
          <a:p>
            <a:r>
              <a:rPr lang="en-US" altLang="ja-JP" dirty="0"/>
              <a:t>5</a:t>
            </a:r>
            <a:r>
              <a:rPr dirty="0"/>
              <a:t>. </a:t>
            </a:r>
            <a:r>
              <a:rPr dirty="0" err="1"/>
              <a:t>受信が中心</a:t>
            </a:r>
            <a:endParaRPr dirty="0"/>
          </a:p>
        </p:txBody>
      </p:sp>
      <p:sp>
        <p:nvSpPr>
          <p:cNvPr id="369" name="Google Shape;323;p18"/>
          <p:cNvSpPr txBox="1"/>
          <p:nvPr/>
        </p:nvSpPr>
        <p:spPr>
          <a:xfrm>
            <a:off x="698499" y="2679700"/>
            <a:ext cx="12040294" cy="68497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r>
              <a:rPr dirty="0"/>
              <a:t>①　</a:t>
            </a:r>
            <a:r>
              <a:rPr dirty="0" err="1"/>
              <a:t>関心表明（視線・手・相槌・声・表情など</a:t>
            </a:r>
            <a:r>
              <a:rPr dirty="0"/>
              <a:t>）</a:t>
            </a:r>
            <a:endParaRPr sz="1600" dirty="0"/>
          </a:p>
          <a:p>
            <a:pPr>
              <a:lnSpc>
                <a:spcPct val="90000"/>
              </a:lnSpc>
              <a:spcBef>
                <a:spcPts val="900"/>
              </a:spcBef>
              <a:defRPr>
                <a:solidFill>
                  <a:srgbClr val="000000"/>
                </a:solidFill>
              </a:defRPr>
            </a:pPr>
            <a:endParaRPr sz="1600" dirty="0"/>
          </a:p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r>
              <a:rPr dirty="0"/>
              <a:t>②　</a:t>
            </a:r>
            <a:r>
              <a:rPr dirty="0" err="1"/>
              <a:t>反復確認</a:t>
            </a:r>
            <a:r>
              <a:rPr dirty="0"/>
              <a:t>＝</a:t>
            </a:r>
            <a:r>
              <a:rPr lang="ja-JP" altLang="en-US" dirty="0"/>
              <a:t>相手の言った話を繰り返して「の」をつける</a:t>
            </a:r>
            <a:endParaRPr sz="1600" dirty="0"/>
          </a:p>
          <a:p>
            <a:pPr>
              <a:lnSpc>
                <a:spcPct val="90000"/>
              </a:lnSpc>
              <a:spcBef>
                <a:spcPts val="900"/>
              </a:spcBef>
              <a:defRPr>
                <a:solidFill>
                  <a:srgbClr val="000000"/>
                </a:solidFill>
              </a:defRPr>
            </a:pPr>
            <a:endParaRPr sz="1600" dirty="0"/>
          </a:p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r>
              <a:rPr dirty="0"/>
              <a:t>③　</a:t>
            </a:r>
            <a:r>
              <a:rPr dirty="0" err="1"/>
              <a:t>話が具体的になるための質問</a:t>
            </a:r>
            <a:r>
              <a:rPr lang="ja-JP" altLang="en-US" dirty="0"/>
              <a:t>　</a:t>
            </a:r>
            <a:endParaRPr sz="1600" dirty="0"/>
          </a:p>
          <a:p>
            <a:pPr>
              <a:lnSpc>
                <a:spcPct val="90000"/>
              </a:lnSpc>
              <a:spcBef>
                <a:spcPts val="900"/>
              </a:spcBef>
              <a:defRPr>
                <a:solidFill>
                  <a:srgbClr val="000000"/>
                </a:solidFill>
              </a:defRPr>
            </a:pPr>
            <a:endParaRPr sz="1600" dirty="0"/>
          </a:p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r>
              <a:rPr dirty="0"/>
              <a:t>④　</a:t>
            </a:r>
            <a:r>
              <a:rPr dirty="0" err="1"/>
              <a:t>共感の言葉</a:t>
            </a:r>
            <a:r>
              <a:rPr dirty="0"/>
              <a:t>　★</a:t>
            </a:r>
            <a:r>
              <a:rPr dirty="0" err="1"/>
              <a:t>同意ではない</a:t>
            </a:r>
            <a:r>
              <a:rPr lang="ja-JP" altLang="en-US" dirty="0"/>
              <a:t>（②，③を繰り返した後で）</a:t>
            </a:r>
            <a:endParaRPr lang="en-US" altLang="ja-JP" dirty="0"/>
          </a:p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endParaRPr lang="en-US" altLang="ja-JP" dirty="0"/>
          </a:p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r>
              <a:rPr lang="ja-JP" altLang="en-US" sz="1600" dirty="0"/>
              <a:t>　　</a:t>
            </a:r>
            <a:endParaRPr lang="en-US" altLang="ja-JP" sz="1600" dirty="0"/>
          </a:p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r>
              <a:rPr lang="ja-JP" altLang="en-US" sz="1600" dirty="0"/>
              <a:t>　</a:t>
            </a:r>
          </a:p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r>
              <a:rPr lang="ja-JP" altLang="en-US" dirty="0"/>
              <a:t>⑤　自分の考え（私メッセージ・お願い・お断り・ほめる等）</a:t>
            </a:r>
            <a:endParaRPr lang="en-US" altLang="ja-JP" dirty="0"/>
          </a:p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r>
              <a:rPr lang="en-US" altLang="ja-JP" sz="2800" dirty="0"/>
              <a:t>※</a:t>
            </a:r>
            <a:r>
              <a:rPr lang="ja-JP" altLang="en-US" sz="2800" dirty="0"/>
              <a:t>ある作業所でスタッフが「⑤は言わない」を合言葉にして実践したら</a:t>
            </a:r>
            <a:endParaRPr lang="en-US" altLang="ja-JP" sz="2800" dirty="0"/>
          </a:p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r>
              <a:rPr lang="ja-JP" altLang="en-US" sz="2800" dirty="0"/>
              <a:t>ご本人たちがとても元気になったそうです。私たちもやってみましょう！</a:t>
            </a:r>
            <a:endParaRPr lang="en-US" altLang="ja-JP" sz="2800" dirty="0"/>
          </a:p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r>
              <a:rPr lang="ja-JP" altLang="en-US" sz="2800" dirty="0"/>
              <a:t>　</a:t>
            </a:r>
          </a:p>
          <a:p>
            <a:pPr>
              <a:lnSpc>
                <a:spcPct val="90000"/>
              </a:lnSpc>
              <a:spcBef>
                <a:spcPts val="900"/>
              </a:spcBef>
              <a:defRPr sz="2800">
                <a:solidFill>
                  <a:srgbClr val="000000"/>
                </a:solidFill>
              </a:defRPr>
            </a:pPr>
            <a:r>
              <a:rPr dirty="0"/>
              <a:t>　　　　　　</a:t>
            </a:r>
          </a:p>
        </p:txBody>
      </p:sp>
      <p:sp>
        <p:nvSpPr>
          <p:cNvPr id="370" name="Google Shape;324;p18"/>
          <p:cNvSpPr txBox="1">
            <a:spLocks noGrp="1"/>
          </p:cNvSpPr>
          <p:nvPr>
            <p:ph type="title" idx="4294967295"/>
          </p:nvPr>
        </p:nvSpPr>
        <p:spPr>
          <a:xfrm>
            <a:off x="473212" y="952359"/>
            <a:ext cx="11607803" cy="1016002"/>
          </a:xfrm>
          <a:prstGeom prst="rect">
            <a:avLst/>
          </a:prstGeom>
        </p:spPr>
        <p:txBody>
          <a:bodyPr/>
          <a:lstStyle>
            <a:lvl1pPr>
              <a:defRPr sz="4000" b="1"/>
            </a:lvl1pPr>
          </a:lstStyle>
          <a:p>
            <a:r>
              <a:t>・気持ちに寄り添うための会話の5つのポイント</a:t>
            </a:r>
          </a:p>
        </p:txBody>
      </p:sp>
      <p:sp>
        <p:nvSpPr>
          <p:cNvPr id="371" name="Google Shape;325;p18"/>
          <p:cNvSpPr txBox="1">
            <a:spLocks noGrp="1"/>
          </p:cNvSpPr>
          <p:nvPr>
            <p:ph type="body" sz="quarter" idx="4294967295"/>
          </p:nvPr>
        </p:nvSpPr>
        <p:spPr>
          <a:xfrm>
            <a:off x="473211" y="1734057"/>
            <a:ext cx="11607805" cy="67180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【シンプルに温かく話す】　</a:t>
            </a:r>
          </a:p>
        </p:txBody>
      </p:sp>
      <p:sp>
        <p:nvSpPr>
          <p:cNvPr id="372" name="Google Shape;326;p18"/>
          <p:cNvSpPr txBox="1">
            <a:spLocks noGrp="1"/>
          </p:cNvSpPr>
          <p:nvPr>
            <p:ph type="sldNum" sz="quarter" idx="4294967295"/>
          </p:nvPr>
        </p:nvSpPr>
        <p:spPr>
          <a:xfrm>
            <a:off x="6350042" y="9220979"/>
            <a:ext cx="297943" cy="28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12</a:t>
            </a:fld>
            <a:endParaRPr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85F61C4-2105-8857-3A41-C5236CEA2690}"/>
              </a:ext>
            </a:extLst>
          </p:cNvPr>
          <p:cNvCxnSpPr>
            <a:stCxn id="369" idx="1"/>
          </p:cNvCxnSpPr>
          <p:nvPr/>
        </p:nvCxnSpPr>
        <p:spPr>
          <a:xfrm>
            <a:off x="698499" y="6104559"/>
            <a:ext cx="11920221" cy="668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137;p6"/>
          <p:cNvSpPr/>
          <p:nvPr/>
        </p:nvSpPr>
        <p:spPr>
          <a:xfrm>
            <a:off x="-200" y="678447"/>
            <a:ext cx="1300520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08" name="Google Shape;138;p6"/>
          <p:cNvSpPr txBox="1"/>
          <p:nvPr/>
        </p:nvSpPr>
        <p:spPr>
          <a:xfrm>
            <a:off x="-4271" y="112955"/>
            <a:ext cx="4756407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6</a:t>
            </a:r>
            <a:r>
              <a:rPr dirty="0"/>
              <a:t>. 「</a:t>
            </a:r>
            <a:r>
              <a:rPr dirty="0" err="1"/>
              <a:t>健康な部分を伸ばす」とは</a:t>
            </a:r>
            <a:r>
              <a:rPr dirty="0"/>
              <a:t>？</a:t>
            </a:r>
          </a:p>
        </p:txBody>
      </p:sp>
      <p:sp>
        <p:nvSpPr>
          <p:cNvPr id="209" name="Google Shape;139;p6"/>
          <p:cNvSpPr/>
          <p:nvPr/>
        </p:nvSpPr>
        <p:spPr>
          <a:xfrm>
            <a:off x="737784" y="1624882"/>
            <a:ext cx="7178300" cy="7179738"/>
          </a:xfrm>
          <a:prstGeom prst="ellipse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0" name="Google Shape;140;p6"/>
          <p:cNvSpPr/>
          <p:nvPr/>
        </p:nvSpPr>
        <p:spPr>
          <a:xfrm>
            <a:off x="3156937" y="1841261"/>
            <a:ext cx="4740231" cy="387596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11" name="Google Shape;141;p6"/>
          <p:cNvSpPr/>
          <p:nvPr/>
        </p:nvSpPr>
        <p:spPr>
          <a:xfrm rot="18540000">
            <a:off x="3502773" y="3618476"/>
            <a:ext cx="2406499" cy="2116337"/>
          </a:xfrm>
          <a:prstGeom prst="rightArrow">
            <a:avLst>
              <a:gd name="adj1" fmla="val 40430"/>
              <a:gd name="adj2" fmla="val 53729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2" name="Google Shape;142;p6"/>
          <p:cNvSpPr/>
          <p:nvPr/>
        </p:nvSpPr>
        <p:spPr>
          <a:xfrm rot="18540000">
            <a:off x="5323794" y="4927010"/>
            <a:ext cx="2269222" cy="2116339"/>
          </a:xfrm>
          <a:prstGeom prst="rightArrow">
            <a:avLst>
              <a:gd name="adj1" fmla="val 40430"/>
              <a:gd name="adj2" fmla="val 53729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3" name="Google Shape;143;p6"/>
          <p:cNvSpPr/>
          <p:nvPr/>
        </p:nvSpPr>
        <p:spPr>
          <a:xfrm rot="18540000">
            <a:off x="1913385" y="2198357"/>
            <a:ext cx="2269221" cy="2116338"/>
          </a:xfrm>
          <a:prstGeom prst="rightArrow">
            <a:avLst>
              <a:gd name="adj1" fmla="val 40430"/>
              <a:gd name="adj2" fmla="val 53729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4" name="Google Shape;144;p6"/>
          <p:cNvSpPr txBox="1"/>
          <p:nvPr/>
        </p:nvSpPr>
        <p:spPr>
          <a:xfrm>
            <a:off x="6440225" y="3576044"/>
            <a:ext cx="723902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t>苦手</a:t>
            </a:r>
          </a:p>
        </p:txBody>
      </p:sp>
      <p:sp>
        <p:nvSpPr>
          <p:cNvPr id="215" name="Google Shape;145;p6"/>
          <p:cNvSpPr txBox="1"/>
          <p:nvPr/>
        </p:nvSpPr>
        <p:spPr>
          <a:xfrm>
            <a:off x="4870901" y="2378052"/>
            <a:ext cx="723902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t>病気</a:t>
            </a:r>
          </a:p>
        </p:txBody>
      </p:sp>
      <p:sp>
        <p:nvSpPr>
          <p:cNvPr id="216" name="Google Shape;146;p6"/>
          <p:cNvSpPr/>
          <p:nvPr/>
        </p:nvSpPr>
        <p:spPr>
          <a:xfrm>
            <a:off x="4597851" y="2130400"/>
            <a:ext cx="1270003" cy="901705"/>
          </a:xfrm>
          <a:prstGeom prst="ellips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7" name="Google Shape;147;p6"/>
          <p:cNvSpPr/>
          <p:nvPr/>
        </p:nvSpPr>
        <p:spPr>
          <a:xfrm>
            <a:off x="6167175" y="3328392"/>
            <a:ext cx="1270003" cy="901705"/>
          </a:xfrm>
          <a:prstGeom prst="ellips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8" name="Google Shape;148;p6"/>
          <p:cNvSpPr txBox="1"/>
          <p:nvPr/>
        </p:nvSpPr>
        <p:spPr>
          <a:xfrm>
            <a:off x="2686753" y="6410140"/>
            <a:ext cx="1130302" cy="60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000000"/>
                </a:solidFill>
              </a:defRPr>
            </a:lvl1pPr>
          </a:lstStyle>
          <a:p>
            <a:r>
              <a:t>健康</a:t>
            </a:r>
          </a:p>
        </p:txBody>
      </p:sp>
      <p:sp>
        <p:nvSpPr>
          <p:cNvPr id="219" name="Google Shape;149;p6"/>
          <p:cNvSpPr txBox="1"/>
          <p:nvPr/>
        </p:nvSpPr>
        <p:spPr>
          <a:xfrm>
            <a:off x="4358982" y="7622289"/>
            <a:ext cx="1130301" cy="60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000000"/>
                </a:solidFill>
              </a:defRPr>
            </a:lvl1pPr>
          </a:lstStyle>
          <a:p>
            <a:r>
              <a:t>得意</a:t>
            </a:r>
          </a:p>
        </p:txBody>
      </p:sp>
      <p:sp>
        <p:nvSpPr>
          <p:cNvPr id="220" name="Google Shape;150;p6"/>
          <p:cNvSpPr txBox="1"/>
          <p:nvPr/>
        </p:nvSpPr>
        <p:spPr>
          <a:xfrm>
            <a:off x="1348969" y="4909951"/>
            <a:ext cx="1130302" cy="60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4000">
                <a:solidFill>
                  <a:srgbClr val="000000"/>
                </a:solidFill>
              </a:defRPr>
            </a:lvl1pPr>
          </a:lstStyle>
          <a:p>
            <a:r>
              <a:t>強み</a:t>
            </a:r>
          </a:p>
        </p:txBody>
      </p:sp>
      <p:sp>
        <p:nvSpPr>
          <p:cNvPr id="221" name="Google Shape;151;p6"/>
          <p:cNvSpPr/>
          <p:nvPr/>
        </p:nvSpPr>
        <p:spPr>
          <a:xfrm>
            <a:off x="870499" y="4561921"/>
            <a:ext cx="2087242" cy="1305661"/>
          </a:xfrm>
          <a:prstGeom prst="ellips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2" name="Google Shape;152;p6"/>
          <p:cNvSpPr/>
          <p:nvPr/>
        </p:nvSpPr>
        <p:spPr>
          <a:xfrm>
            <a:off x="2208282" y="6062109"/>
            <a:ext cx="2087245" cy="1305661"/>
          </a:xfrm>
          <a:prstGeom prst="ellips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3" name="Google Shape;153;p6"/>
          <p:cNvSpPr/>
          <p:nvPr/>
        </p:nvSpPr>
        <p:spPr>
          <a:xfrm>
            <a:off x="3880511" y="7274259"/>
            <a:ext cx="2087243" cy="1305661"/>
          </a:xfrm>
          <a:prstGeom prst="ellips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4" name="Google Shape;154;p6"/>
          <p:cNvSpPr txBox="1"/>
          <p:nvPr/>
        </p:nvSpPr>
        <p:spPr>
          <a:xfrm>
            <a:off x="8189134" y="2732039"/>
            <a:ext cx="3939637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ctr">
              <a:defRPr sz="2400">
                <a:solidFill>
                  <a:srgbClr val="000000"/>
                </a:solidFill>
              </a:defRPr>
            </a:pPr>
            <a:r>
              <a:rPr lang="ja-JP" altLang="en-US" sz="3200" b="1" dirty="0"/>
              <a:t>家</a:t>
            </a:r>
            <a:r>
              <a:rPr sz="3200" b="1" dirty="0" err="1"/>
              <a:t>族ができること</a:t>
            </a:r>
            <a:endParaRPr sz="3200" dirty="0"/>
          </a:p>
        </p:txBody>
      </p:sp>
      <p:sp>
        <p:nvSpPr>
          <p:cNvPr id="225" name="Google Shape;155;p6"/>
          <p:cNvSpPr txBox="1"/>
          <p:nvPr/>
        </p:nvSpPr>
        <p:spPr>
          <a:xfrm>
            <a:off x="8081182" y="3982444"/>
            <a:ext cx="4693441" cy="25658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dirty="0"/>
              <a:t>（１）今を認める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3200" dirty="0"/>
          </a:p>
          <a:p>
            <a:pPr>
              <a:defRPr sz="3200">
                <a:solidFill>
                  <a:srgbClr val="000000"/>
                </a:solidFill>
              </a:defRPr>
            </a:pPr>
            <a:r>
              <a:rPr dirty="0"/>
              <a:t>（２）ほめる、感謝する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3200" dirty="0"/>
          </a:p>
          <a:p>
            <a:pPr>
              <a:defRPr sz="3200">
                <a:solidFill>
                  <a:srgbClr val="000000"/>
                </a:solidFill>
              </a:defRPr>
            </a:pPr>
            <a:r>
              <a:rPr dirty="0"/>
              <a:t>（３）「</a:t>
            </a:r>
            <a:r>
              <a:rPr dirty="0" err="1"/>
              <a:t>お願い」する</a:t>
            </a:r>
            <a:endParaRPr dirty="0"/>
          </a:p>
        </p:txBody>
      </p:sp>
      <p:sp>
        <p:nvSpPr>
          <p:cNvPr id="226" name="Google Shape;156;p6"/>
          <p:cNvSpPr txBox="1">
            <a:spLocks noGrp="1"/>
          </p:cNvSpPr>
          <p:nvPr>
            <p:ph type="sldNum" sz="quarter" idx="4294967295"/>
          </p:nvPr>
        </p:nvSpPr>
        <p:spPr>
          <a:xfrm>
            <a:off x="6395953" y="9220979"/>
            <a:ext cx="206121" cy="28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13</a:t>
            </a:fld>
            <a:endParaRPr/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154FDC5D-6DB1-AC88-7213-D0E5C6912A2F}"/>
              </a:ext>
            </a:extLst>
          </p:cNvPr>
          <p:cNvSpPr/>
          <p:nvPr/>
        </p:nvSpPr>
        <p:spPr>
          <a:xfrm>
            <a:off x="8189920" y="7531871"/>
            <a:ext cx="4077095" cy="1598690"/>
          </a:xfrm>
          <a:prstGeom prst="wedgeRoundRectCallout">
            <a:avLst>
              <a:gd name="adj1" fmla="val -64477"/>
              <a:gd name="adj2" fmla="val -92108"/>
              <a:gd name="adj3" fmla="val 16667"/>
            </a:avLst>
          </a:prstGeom>
          <a:solidFill>
            <a:srgbClr val="FFFFFF"/>
          </a:solidFill>
          <a:ln w="25400" cap="flat">
            <a:solidFill>
              <a:schemeClr val="bg2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4400" dirty="0">
                <a:solidFill>
                  <a:srgbClr val="000000"/>
                </a:solidFill>
              </a:rPr>
              <a:t>人薬</a:t>
            </a:r>
            <a:endParaRPr kumimoji="0" lang="ja-JP" altLang="en-US" sz="4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6A998DAE-698C-F1D5-F5F8-C91B9A9264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88012" indent="0">
              <a:buNone/>
            </a:pPr>
            <a:r>
              <a:rPr lang="ja-JP" altLang="en-US" sz="3200" dirty="0"/>
              <a:t>（</a:t>
            </a:r>
            <a:r>
              <a:rPr lang="en-US" altLang="ja-JP" sz="3200" dirty="0"/>
              <a:t>1</a:t>
            </a:r>
            <a:r>
              <a:rPr lang="ja-JP" altLang="en-US" sz="3200" dirty="0"/>
              <a:t>）「今を認める」ー</a:t>
            </a:r>
            <a:r>
              <a:rPr lang="en-US" altLang="ja-JP" sz="3200" dirty="0"/>
              <a:t>(</a:t>
            </a:r>
            <a:r>
              <a:rPr lang="ja-JP" altLang="en-US" sz="3200" dirty="0"/>
              <a:t>例</a:t>
            </a:r>
            <a:r>
              <a:rPr lang="en-US" altLang="ja-JP" sz="3200" dirty="0"/>
              <a:t>)</a:t>
            </a:r>
            <a:r>
              <a:rPr lang="ja-JP" altLang="en-US" sz="3200" dirty="0"/>
              <a:t> 姉「今は病気で朝起きられないとわかってほしい」と言っていた</a:t>
            </a:r>
            <a:endParaRPr lang="en-US" altLang="ja-JP" sz="3200" dirty="0"/>
          </a:p>
          <a:p>
            <a:pPr marL="88012" indent="0">
              <a:buNone/>
            </a:pPr>
            <a:r>
              <a:rPr lang="ja-JP" altLang="en-US" sz="3200" dirty="0"/>
              <a:t>（</a:t>
            </a:r>
            <a:r>
              <a:rPr lang="en-US" altLang="ja-JP" sz="3200" dirty="0"/>
              <a:t>2</a:t>
            </a:r>
            <a:r>
              <a:rPr lang="ja-JP" altLang="en-US" sz="3200" dirty="0"/>
              <a:t>）「ほめる・感謝する」ー小さな事でもほめる。感謝する時は</a:t>
            </a:r>
            <a:r>
              <a:rPr lang="ja-JP" altLang="en-US" sz="3600" b="1" u="sng" dirty="0"/>
              <a:t>私メッセージ</a:t>
            </a:r>
            <a:r>
              <a:rPr lang="ja-JP" altLang="en-US" sz="3200" dirty="0"/>
              <a:t>で伝える。褒めるとムッとするお子さんには「助かったわ。ありがとう」と感謝を伝えている。</a:t>
            </a:r>
            <a:endParaRPr lang="en-US" altLang="ja-JP" sz="3200" dirty="0"/>
          </a:p>
          <a:p>
            <a:pPr marL="88012" indent="0">
              <a:buNone/>
            </a:pPr>
            <a:r>
              <a:rPr lang="en-US" altLang="ja-JP" sz="3200" dirty="0"/>
              <a:t>(3) </a:t>
            </a:r>
            <a:r>
              <a:rPr lang="ja-JP" altLang="en-US" sz="3200" dirty="0"/>
              <a:t>　「お願い」を使ってみよう。関係性が良くなる。</a:t>
            </a:r>
            <a:endParaRPr lang="en-US" altLang="ja-JP" sz="3200" dirty="0"/>
          </a:p>
          <a:p>
            <a:pPr marL="88012" indent="0">
              <a:buNone/>
            </a:pPr>
            <a:r>
              <a:rPr lang="en-US" altLang="ja-JP" sz="3200" dirty="0"/>
              <a:t>(4)</a:t>
            </a:r>
            <a:r>
              <a:rPr lang="ja-JP" altLang="en-US" sz="3200" dirty="0"/>
              <a:t>「あなたは大切な人、宝物だ」と伝えるー</a:t>
            </a:r>
            <a:r>
              <a:rPr lang="en-US" altLang="ja-JP" sz="3200" dirty="0"/>
              <a:t>(</a:t>
            </a:r>
            <a:r>
              <a:rPr lang="ja-JP" altLang="en-US" sz="3200" dirty="0"/>
              <a:t>例</a:t>
            </a:r>
            <a:r>
              <a:rPr lang="en-US" altLang="ja-JP" sz="3200" dirty="0"/>
              <a:t>)</a:t>
            </a:r>
            <a:r>
              <a:rPr lang="ja-JP" altLang="en-US" sz="3200" dirty="0"/>
              <a:t>子に「あなたは私の大切な人」と伝えた。その言葉に子は涙を流した。</a:t>
            </a:r>
            <a:endParaRPr lang="en-US" altLang="ja-JP" sz="3200" dirty="0"/>
          </a:p>
          <a:p>
            <a:pPr marL="88012" indent="0">
              <a:buNone/>
            </a:pPr>
            <a:endParaRPr lang="en-US" altLang="ja-JP" sz="3200" dirty="0"/>
          </a:p>
          <a:p>
            <a:pPr marL="88012" indent="0">
              <a:buNone/>
            </a:pPr>
            <a:endParaRPr lang="en-US" altLang="ja-JP" sz="3200" dirty="0"/>
          </a:p>
          <a:p>
            <a:endParaRPr lang="en-US" altLang="ja-JP" sz="3200" dirty="0"/>
          </a:p>
          <a:p>
            <a:endParaRPr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2A070A85-5FAD-A839-1DA2-AB9F1C9CA6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pPr marL="88012" indent="0">
              <a:buNone/>
            </a:pPr>
            <a:r>
              <a:rPr lang="ja-JP" altLang="en-US" sz="3600" dirty="0"/>
              <a:t>人薬を使おう</a:t>
            </a:r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B1EC8B18-66E7-157D-1E2A-9E151D605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健康な部分を伸ばす</a:t>
            </a:r>
          </a:p>
        </p:txBody>
      </p:sp>
    </p:spTree>
    <p:extLst>
      <p:ext uri="{BB962C8B-B14F-4D97-AF65-F5344CB8AC3E}">
        <p14:creationId xmlns:p14="http://schemas.microsoft.com/office/powerpoint/2010/main" val="213551231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45;p19"/>
          <p:cNvSpPr/>
          <p:nvPr/>
        </p:nvSpPr>
        <p:spPr>
          <a:xfrm>
            <a:off x="-200" y="678447"/>
            <a:ext cx="1300520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474" name="Google Shape;446;p19"/>
          <p:cNvSpPr txBox="1"/>
          <p:nvPr/>
        </p:nvSpPr>
        <p:spPr>
          <a:xfrm>
            <a:off x="-20598" y="112359"/>
            <a:ext cx="2213461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rPr dirty="0"/>
              <a:t>1</a:t>
            </a:r>
            <a:r>
              <a:rPr lang="en-US" altLang="ja-JP" dirty="0"/>
              <a:t>0</a:t>
            </a:r>
            <a:r>
              <a:rPr dirty="0"/>
              <a:t>. </a:t>
            </a:r>
            <a:r>
              <a:rPr dirty="0" err="1"/>
              <a:t>お願い</a:t>
            </a:r>
            <a:endParaRPr dirty="0"/>
          </a:p>
        </p:txBody>
      </p:sp>
      <p:sp>
        <p:nvSpPr>
          <p:cNvPr id="475" name="Google Shape;447;p19"/>
          <p:cNvSpPr txBox="1"/>
          <p:nvPr/>
        </p:nvSpPr>
        <p:spPr>
          <a:xfrm>
            <a:off x="698499" y="2425700"/>
            <a:ext cx="11953068" cy="662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defTabSz="841247">
              <a:lnSpc>
                <a:spcPct val="90000"/>
              </a:lnSpc>
              <a:defRPr sz="3128">
                <a:solidFill>
                  <a:srgbClr val="000000"/>
                </a:solidFill>
              </a:defRPr>
            </a:pPr>
            <a:r>
              <a:rPr dirty="0"/>
              <a:t>①　</a:t>
            </a:r>
            <a:r>
              <a:rPr dirty="0" err="1"/>
              <a:t>相手を見る</a:t>
            </a:r>
            <a:endParaRPr dirty="0"/>
          </a:p>
          <a:p>
            <a:pPr defTabSz="841247">
              <a:lnSpc>
                <a:spcPct val="90000"/>
              </a:lnSpc>
              <a:defRPr sz="3128">
                <a:solidFill>
                  <a:srgbClr val="000000"/>
                </a:solidFill>
              </a:defRPr>
            </a:pPr>
            <a:r>
              <a:rPr dirty="0"/>
              <a:t>②「○○</a:t>
            </a:r>
            <a:r>
              <a:rPr dirty="0" err="1"/>
              <a:t>さん、お願いがあるんだけど」相手が「なに</a:t>
            </a:r>
            <a:r>
              <a:rPr dirty="0"/>
              <a:t>？」と　　　　　　　</a:t>
            </a:r>
            <a:r>
              <a:rPr lang="ja-JP" altLang="en-US" dirty="0"/>
              <a:t>　　　　</a:t>
            </a:r>
            <a:r>
              <a:rPr dirty="0" err="1"/>
              <a:t>言ったら話を続ける</a:t>
            </a:r>
            <a:endParaRPr sz="1472" dirty="0"/>
          </a:p>
          <a:p>
            <a:pPr defTabSz="841247">
              <a:lnSpc>
                <a:spcPct val="90000"/>
              </a:lnSpc>
              <a:spcBef>
                <a:spcPts val="1000"/>
              </a:spcBef>
              <a:defRPr sz="3128">
                <a:solidFill>
                  <a:srgbClr val="000000"/>
                </a:solidFill>
              </a:defRPr>
            </a:pPr>
            <a:r>
              <a:rPr dirty="0"/>
              <a:t>　</a:t>
            </a:r>
            <a:r>
              <a:rPr dirty="0" err="1"/>
              <a:t>無反応な時は「またにするね」とお願いをやめる</a:t>
            </a:r>
            <a:endParaRPr sz="1472" dirty="0"/>
          </a:p>
          <a:p>
            <a:pPr defTabSz="841247">
              <a:lnSpc>
                <a:spcPct val="90000"/>
              </a:lnSpc>
              <a:spcBef>
                <a:spcPts val="1000"/>
              </a:spcBef>
              <a:defRPr sz="3128">
                <a:solidFill>
                  <a:srgbClr val="000000"/>
                </a:solidFill>
              </a:defRPr>
            </a:pPr>
            <a:r>
              <a:rPr dirty="0"/>
              <a:t>③「～</a:t>
            </a:r>
            <a:r>
              <a:rPr dirty="0" err="1"/>
              <a:t>をしてほしいの</a:t>
            </a:r>
            <a:r>
              <a:rPr dirty="0"/>
              <a:t>」</a:t>
            </a:r>
            <a:endParaRPr sz="1472" dirty="0"/>
          </a:p>
          <a:p>
            <a:pPr defTabSz="841247">
              <a:lnSpc>
                <a:spcPct val="90000"/>
              </a:lnSpc>
              <a:spcBef>
                <a:spcPts val="1000"/>
              </a:spcBef>
              <a:defRPr sz="3128">
                <a:solidFill>
                  <a:srgbClr val="000000"/>
                </a:solidFill>
              </a:defRPr>
            </a:pPr>
            <a:r>
              <a:rPr dirty="0"/>
              <a:t>④「～</a:t>
            </a:r>
            <a:r>
              <a:rPr dirty="0" err="1"/>
              <a:t>してくれると、</a:t>
            </a:r>
            <a:r>
              <a:rPr b="1" u="sng" dirty="0" err="1"/>
              <a:t>私が助かる、安心する</a:t>
            </a:r>
            <a:r>
              <a:rPr b="1" u="sng" dirty="0"/>
              <a:t>」</a:t>
            </a:r>
            <a:endParaRPr sz="1472" dirty="0"/>
          </a:p>
          <a:p>
            <a:pPr defTabSz="841247">
              <a:lnSpc>
                <a:spcPct val="90000"/>
              </a:lnSpc>
              <a:spcBef>
                <a:spcPts val="1000"/>
              </a:spcBef>
              <a:defRPr sz="3128">
                <a:solidFill>
                  <a:srgbClr val="000000"/>
                </a:solidFill>
              </a:defRPr>
            </a:pPr>
            <a:r>
              <a:rPr dirty="0"/>
              <a:t>⑤「</a:t>
            </a:r>
            <a:r>
              <a:rPr dirty="0" err="1"/>
              <a:t>どうかな</a:t>
            </a:r>
            <a:r>
              <a:rPr dirty="0"/>
              <a:t>？」</a:t>
            </a:r>
            <a:r>
              <a:rPr dirty="0" err="1"/>
              <a:t>相手の都合を聞く</a:t>
            </a:r>
            <a:endParaRPr sz="1472" dirty="0"/>
          </a:p>
          <a:p>
            <a:pPr defTabSz="841247">
              <a:lnSpc>
                <a:spcPct val="90000"/>
              </a:lnSpc>
              <a:spcBef>
                <a:spcPts val="1000"/>
              </a:spcBef>
              <a:defRPr sz="3128">
                <a:solidFill>
                  <a:srgbClr val="000000"/>
                </a:solidFill>
              </a:defRPr>
            </a:pPr>
            <a:r>
              <a:rPr dirty="0"/>
              <a:t>⑥　</a:t>
            </a:r>
            <a:r>
              <a:rPr dirty="0" err="1"/>
              <a:t>応じてくれたら</a:t>
            </a:r>
            <a:r>
              <a:rPr dirty="0"/>
              <a:t>　</a:t>
            </a:r>
            <a:r>
              <a:rPr dirty="0" err="1"/>
              <a:t>すごく感謝する</a:t>
            </a:r>
            <a:endParaRPr sz="1472" dirty="0"/>
          </a:p>
          <a:p>
            <a:pPr defTabSz="841247">
              <a:lnSpc>
                <a:spcPct val="90000"/>
              </a:lnSpc>
              <a:spcBef>
                <a:spcPts val="1000"/>
              </a:spcBef>
              <a:defRPr sz="3128">
                <a:solidFill>
                  <a:srgbClr val="000000"/>
                </a:solidFill>
              </a:defRPr>
            </a:pPr>
            <a:r>
              <a:rPr dirty="0"/>
              <a:t>　　</a:t>
            </a:r>
            <a:r>
              <a:rPr dirty="0" err="1"/>
              <a:t>断られたらあっさり引っ込める</a:t>
            </a:r>
            <a:endParaRPr sz="1472" dirty="0"/>
          </a:p>
          <a:p>
            <a:pPr defTabSz="841247">
              <a:lnSpc>
                <a:spcPct val="90000"/>
              </a:lnSpc>
              <a:spcBef>
                <a:spcPts val="1000"/>
              </a:spcBef>
              <a:defRPr sz="3128">
                <a:solidFill>
                  <a:srgbClr val="000000"/>
                </a:solidFill>
              </a:defRPr>
            </a:pPr>
            <a:r>
              <a:rPr dirty="0"/>
              <a:t>　　（20~30回お願いする気持ちで）</a:t>
            </a:r>
          </a:p>
        </p:txBody>
      </p:sp>
      <p:sp>
        <p:nvSpPr>
          <p:cNvPr id="476" name="Google Shape;448;p19"/>
          <p:cNvSpPr txBox="1">
            <a:spLocks noGrp="1"/>
          </p:cNvSpPr>
          <p:nvPr>
            <p:ph type="sldNum" sz="quarter" idx="4294967295"/>
          </p:nvPr>
        </p:nvSpPr>
        <p:spPr>
          <a:xfrm>
            <a:off x="6350042" y="9220979"/>
            <a:ext cx="297943" cy="28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15</a:t>
            </a:fld>
            <a:endParaRPr/>
          </a:p>
        </p:txBody>
      </p:sp>
      <p:sp>
        <p:nvSpPr>
          <p:cNvPr id="477" name="Google Shape;449;p19"/>
          <p:cNvSpPr txBox="1"/>
          <p:nvPr/>
        </p:nvSpPr>
        <p:spPr>
          <a:xfrm>
            <a:off x="465750" y="954234"/>
            <a:ext cx="12294300" cy="6564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4000" b="1">
                <a:solidFill>
                  <a:srgbClr val="000000"/>
                </a:solidFill>
              </a:defRPr>
            </a:lvl1pPr>
          </a:lstStyle>
          <a:p>
            <a:r>
              <a:rPr dirty="0" err="1"/>
              <a:t>ポイント：GOサインNO-GOサイン、私メッセージ</a:t>
            </a:r>
            <a:endParaRPr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1E0B6AD-EC25-4DA5-712D-0B93272D1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6188" y="2838831"/>
            <a:ext cx="4994964" cy="5997608"/>
          </a:xfrm>
          <a:ln>
            <a:solidFill>
              <a:schemeClr val="bg2"/>
            </a:solidFill>
          </a:ln>
        </p:spPr>
        <p:txBody>
          <a:bodyPr>
            <a:normAutofit fontScale="47500" lnSpcReduction="20000"/>
          </a:bodyPr>
          <a:lstStyle/>
          <a:p>
            <a:pPr marL="88012" indent="0">
              <a:buNone/>
            </a:pPr>
            <a:r>
              <a:rPr lang="en-US" altLang="ja-JP" dirty="0"/>
              <a:t>〈A</a:t>
            </a:r>
            <a:r>
              <a:rPr lang="ja-JP" altLang="en-US" dirty="0"/>
              <a:t>さん</a:t>
            </a:r>
            <a:r>
              <a:rPr lang="en-US" altLang="ja-JP" dirty="0"/>
              <a:t>〉</a:t>
            </a:r>
          </a:p>
          <a:p>
            <a:pPr marL="88012" indent="0" hangingPunct="1">
              <a:buNone/>
            </a:pPr>
            <a:r>
              <a:rPr lang="ja-JP" altLang="en-US" dirty="0"/>
              <a:t>調子が良さそう→相手の顔を見る</a:t>
            </a:r>
            <a:endParaRPr lang="en-US" altLang="ja-JP" dirty="0"/>
          </a:p>
          <a:p>
            <a:pPr marL="88012" indent="0" hangingPunct="1">
              <a:buNone/>
            </a:pPr>
            <a:r>
              <a:rPr lang="ja-JP" altLang="en-US" dirty="0"/>
              <a:t>「</a:t>
            </a:r>
            <a:r>
              <a:rPr lang="en-US" altLang="ja-JP" dirty="0"/>
              <a:t>B</a:t>
            </a:r>
            <a:r>
              <a:rPr lang="ja-JP" altLang="en-US" dirty="0"/>
              <a:t>さん お願いがあるんだ」</a:t>
            </a: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r>
              <a:rPr lang="ja-JP" altLang="en-US" sz="2800" dirty="0"/>
              <a:t>「</a:t>
            </a:r>
            <a:r>
              <a:rPr lang="en-US" altLang="ja-JP" sz="2800" dirty="0"/>
              <a:t>9/25</a:t>
            </a:r>
            <a:r>
              <a:rPr lang="ja-JP" altLang="en-US" sz="2800" dirty="0"/>
              <a:t>の会に一緒に行ってほしんだ」</a:t>
            </a:r>
            <a:endParaRPr lang="en-US" altLang="ja-JP" sz="2800" dirty="0"/>
          </a:p>
          <a:p>
            <a:pPr marL="88012" indent="0" hangingPunct="1">
              <a:buNone/>
            </a:pPr>
            <a:r>
              <a:rPr lang="ja-JP" altLang="en-US" sz="2800" dirty="0"/>
              <a:t>「</a:t>
            </a:r>
            <a:r>
              <a:rPr lang="en-US" altLang="ja-JP" sz="2800" dirty="0"/>
              <a:t>SST</a:t>
            </a:r>
            <a:r>
              <a:rPr lang="ja-JP" altLang="en-US" sz="2800" dirty="0"/>
              <a:t>がはじめての人が集まって楽しい会をするらしいよ。」</a:t>
            </a:r>
            <a:endParaRPr lang="en-US" altLang="ja-JP" sz="2800" dirty="0"/>
          </a:p>
          <a:p>
            <a:pPr marL="88012" indent="0" hangingPunct="1">
              <a:buNone/>
            </a:pPr>
            <a:r>
              <a:rPr lang="ja-JP" altLang="en-US" sz="2800" dirty="0"/>
              <a:t>「一緒に行けるとお母さんがうれしい！」</a:t>
            </a:r>
            <a:endParaRPr lang="en-US" altLang="ja-JP" sz="2800" dirty="0"/>
          </a:p>
          <a:p>
            <a:pPr marL="88012" indent="0" hangingPunct="1">
              <a:buNone/>
            </a:pPr>
            <a:endParaRPr lang="en-US" altLang="ja-JP" sz="2800" dirty="0"/>
          </a:p>
          <a:p>
            <a:pPr marL="88012" indent="0" hangingPunct="1">
              <a:buNone/>
            </a:pPr>
            <a:endParaRPr lang="en-US" altLang="ja-JP" sz="2800" dirty="0"/>
          </a:p>
          <a:p>
            <a:pPr marL="88012" indent="0">
              <a:buNone/>
            </a:pPr>
            <a:endParaRPr lang="en-US" altLang="ja-JP" sz="2800"/>
          </a:p>
          <a:p>
            <a:pPr marL="88012" indent="0">
              <a:buNone/>
            </a:pPr>
            <a:r>
              <a:rPr lang="ja-JP" altLang="en-US" sz="2800"/>
              <a:t>「</a:t>
            </a:r>
            <a:r>
              <a:rPr lang="ja-JP" altLang="en-US" sz="2800" dirty="0"/>
              <a:t>ありがとう！また近く</a:t>
            </a:r>
            <a:r>
              <a:rPr lang="ja-JP" altLang="en-US" sz="2800"/>
              <a:t>なったら声をかけるね」　　　　　　　　　　　　</a:t>
            </a:r>
            <a:endParaRPr lang="en-US" altLang="ja-JP" sz="2800" dirty="0"/>
          </a:p>
          <a:p>
            <a:pPr marL="88012" indent="0">
              <a:buNone/>
            </a:pPr>
            <a:endParaRPr lang="en-US" altLang="ja-JP" sz="2800" dirty="0"/>
          </a:p>
          <a:p>
            <a:pPr marL="88012" indent="0">
              <a:buNone/>
            </a:pPr>
            <a:endParaRPr lang="en-US" altLang="ja-JP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ABD7F0E-E4BC-382B-74A1-361DCBB029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pPr marL="88012" indent="0">
              <a:buNone/>
            </a:pPr>
            <a:r>
              <a:rPr lang="ja-JP" altLang="en-US" sz="3600" dirty="0"/>
              <a:t>テーマ：「お願い」</a:t>
            </a:r>
            <a:endParaRPr lang="en-US" altLang="ja-JP" sz="3600" dirty="0"/>
          </a:p>
          <a:p>
            <a:pPr marL="88012" indent="0">
              <a:buNone/>
            </a:pPr>
            <a:endParaRPr lang="ja-JP" altLang="en-US" sz="3600" dirty="0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B06A4358-5A4E-36DE-661A-2838B7994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440266"/>
            <a:ext cx="11607800" cy="972711"/>
          </a:xfrm>
        </p:spPr>
        <p:txBody>
          <a:bodyPr>
            <a:normAutofit/>
          </a:bodyPr>
          <a:lstStyle/>
          <a:p>
            <a:r>
              <a:rPr lang="ja-JP" altLang="en-US" sz="4800" dirty="0"/>
              <a:t>実際にやってみよう</a:t>
            </a:r>
          </a:p>
        </p:txBody>
      </p:sp>
      <p:sp>
        <p:nvSpPr>
          <p:cNvPr id="4" name="テキスト プレースホルダー 5">
            <a:extLst>
              <a:ext uri="{FF2B5EF4-FFF2-40B4-BE49-F238E27FC236}">
                <a16:creationId xmlns:a16="http://schemas.microsoft.com/office/drawing/2014/main" id="{C3C5AE61-891B-FF9B-0C93-FEBE3F87EE68}"/>
              </a:ext>
            </a:extLst>
          </p:cNvPr>
          <p:cNvSpPr txBox="1">
            <a:spLocks/>
          </p:cNvSpPr>
          <p:nvPr/>
        </p:nvSpPr>
        <p:spPr>
          <a:xfrm>
            <a:off x="6933648" y="2874827"/>
            <a:ext cx="4994963" cy="5997608"/>
          </a:xfrm>
          <a:prstGeom prst="rect">
            <a:avLst/>
          </a:prstGeom>
          <a:ln w="12700">
            <a:solidFill>
              <a:schemeClr val="bg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marL="4572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1pPr>
            <a:lvl2pPr marL="9144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13716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18288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22860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27432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32004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36576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41148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marL="88012" indent="0" hangingPunct="1">
              <a:buNone/>
            </a:pPr>
            <a:r>
              <a:rPr lang="en-US" altLang="ja-JP" dirty="0"/>
              <a:t>〈B</a:t>
            </a:r>
            <a:r>
              <a:rPr lang="ja-JP" altLang="en-US" dirty="0"/>
              <a:t>さん</a:t>
            </a:r>
            <a:r>
              <a:rPr lang="en-US" altLang="ja-JP" dirty="0"/>
              <a:t>〉</a:t>
            </a:r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r>
              <a:rPr lang="ja-JP" altLang="en-US" dirty="0"/>
              <a:t>「なに？」</a:t>
            </a: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r>
              <a:rPr lang="ja-JP" altLang="en-US" dirty="0"/>
              <a:t>「ふうん。考えとく。」</a:t>
            </a: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</p:txBody>
      </p:sp>
      <p:sp>
        <p:nvSpPr>
          <p:cNvPr id="13" name="Google Shape;431;p16">
            <a:extLst>
              <a:ext uri="{FF2B5EF4-FFF2-40B4-BE49-F238E27FC236}">
                <a16:creationId xmlns:a16="http://schemas.microsoft.com/office/drawing/2014/main" id="{2475F6DD-4F81-3EF9-A55F-E5059D358D52}"/>
              </a:ext>
            </a:extLst>
          </p:cNvPr>
          <p:cNvSpPr txBox="1">
            <a:spLocks/>
          </p:cNvSpPr>
          <p:nvPr/>
        </p:nvSpPr>
        <p:spPr>
          <a:xfrm>
            <a:off x="6350042" y="9220979"/>
            <a:ext cx="297943" cy="2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b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3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fld id="{86CB4B4D-7CA3-9044-876B-883B54F8677D}" type="slidenum">
              <a:rPr lang="en-US" altLang="ja-JP" smtClean="0"/>
              <a:pPr/>
              <a:t>16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310432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1E7F8-2F73-8E91-EA0E-83AC92043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8FF6E5A-BB78-3437-A0A1-EE4E34854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6188" y="2838831"/>
            <a:ext cx="4994964" cy="5997608"/>
          </a:xfrm>
          <a:ln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marL="88012" indent="0">
              <a:buNone/>
            </a:pPr>
            <a:r>
              <a:rPr lang="ja-JP" altLang="en-US" sz="2800" dirty="0"/>
              <a:t>　</a:t>
            </a:r>
            <a:r>
              <a:rPr lang="en-US" altLang="ja-JP" sz="2800" dirty="0"/>
              <a:t>〈A</a:t>
            </a:r>
            <a:r>
              <a:rPr lang="ja-JP" altLang="en-US" sz="2800" dirty="0"/>
              <a:t>さん</a:t>
            </a:r>
            <a:r>
              <a:rPr lang="en-US" altLang="ja-JP" sz="2800" dirty="0"/>
              <a:t>〉</a:t>
            </a:r>
            <a:r>
              <a:rPr lang="ja-JP" altLang="en-US" sz="2800" dirty="0"/>
              <a:t>－送信の練習　</a:t>
            </a:r>
            <a:endParaRPr lang="en-US" altLang="ja-JP" sz="2800" dirty="0"/>
          </a:p>
          <a:p>
            <a:pPr marL="88012" indent="0">
              <a:buNone/>
            </a:pPr>
            <a:r>
              <a:rPr lang="ja-JP" altLang="en-US" sz="2800" dirty="0"/>
              <a:t>相手の方に体を向ける　　　</a:t>
            </a:r>
            <a:endParaRPr lang="en-US" altLang="ja-JP" sz="2800" dirty="0"/>
          </a:p>
          <a:p>
            <a:pPr marL="8801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3200" dirty="0">
              <a:solidFill>
                <a:srgbClr val="5E5E5E"/>
              </a:solidFill>
              <a:latin typeface="Arial"/>
              <a:cs typeface="Arial"/>
            </a:endParaRPr>
          </a:p>
          <a:p>
            <a:pPr marL="8801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相手の顔を見る</a:t>
            </a:r>
            <a:endParaRPr kumimoji="0" lang="en-US" altLang="ja-JP" sz="3200" b="0" i="0" u="none" strike="noStrike" kern="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8801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3200" b="0" i="0" u="none" strike="noStrike" kern="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8801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１，名前</a:t>
            </a:r>
            <a:endParaRPr kumimoji="0" lang="en-US" altLang="ja-JP" sz="3200" b="0" i="0" u="none" strike="noStrike" kern="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8801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3200" b="0" i="0" u="none" strike="noStrike" kern="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8801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２，</a:t>
            </a:r>
            <a:r>
              <a:rPr lang="ja-JP" altLang="en-US" sz="3200" dirty="0">
                <a:solidFill>
                  <a:srgbClr val="5E5E5E"/>
                </a:solidFill>
                <a:latin typeface="Arial"/>
                <a:cs typeface="Arial"/>
              </a:rPr>
              <a:t>近況や困り事、やって良かった接し方　</a:t>
            </a:r>
            <a:r>
              <a:rPr kumimoji="0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など</a:t>
            </a:r>
            <a:endParaRPr kumimoji="0" lang="en-US" altLang="ja-JP" sz="3200" b="0" i="0" u="none" strike="noStrike" kern="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8801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3200" b="0" i="0" u="none" strike="noStrike" kern="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8801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3200" b="0" i="0" u="none" strike="noStrike" kern="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88012" indent="0" hangingPunct="1">
              <a:buNone/>
            </a:pPr>
            <a:endParaRPr lang="en-US" altLang="ja-JP" sz="3600" dirty="0"/>
          </a:p>
          <a:p>
            <a:pPr marL="88012" indent="0">
              <a:buNone/>
            </a:pPr>
            <a:endParaRPr lang="en-US" altLang="ja-JP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19030C8-0EE4-FA5C-0DCF-E9D25F9226E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pPr marL="88012" indent="0">
              <a:buNone/>
            </a:pPr>
            <a:endParaRPr lang="en-US" altLang="ja-JP" sz="3600" dirty="0"/>
          </a:p>
          <a:p>
            <a:pPr marL="88012" indent="0">
              <a:buNone/>
            </a:pPr>
            <a:endParaRPr lang="ja-JP" altLang="en-US" sz="3600" dirty="0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8CA83A88-911F-5859-B3F6-389544025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440266"/>
            <a:ext cx="11607800" cy="972711"/>
          </a:xfrm>
        </p:spPr>
        <p:txBody>
          <a:bodyPr>
            <a:normAutofit/>
          </a:bodyPr>
          <a:lstStyle/>
          <a:p>
            <a:r>
              <a:rPr lang="ja-JP" altLang="en-US" sz="4800" dirty="0"/>
              <a:t>皆さんのお話（お一人１～２分で）</a:t>
            </a:r>
          </a:p>
        </p:txBody>
      </p:sp>
      <p:sp>
        <p:nvSpPr>
          <p:cNvPr id="4" name="テキスト プレースホルダー 5">
            <a:extLst>
              <a:ext uri="{FF2B5EF4-FFF2-40B4-BE49-F238E27FC236}">
                <a16:creationId xmlns:a16="http://schemas.microsoft.com/office/drawing/2014/main" id="{CAA18793-407F-E5F6-BDA0-D81BB2678336}"/>
              </a:ext>
            </a:extLst>
          </p:cNvPr>
          <p:cNvSpPr txBox="1">
            <a:spLocks/>
          </p:cNvSpPr>
          <p:nvPr/>
        </p:nvSpPr>
        <p:spPr>
          <a:xfrm>
            <a:off x="6933648" y="2874827"/>
            <a:ext cx="4994963" cy="5997608"/>
          </a:xfrm>
          <a:prstGeom prst="rect">
            <a:avLst/>
          </a:prstGeom>
          <a:ln w="12700">
            <a:solidFill>
              <a:schemeClr val="bg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marL="4572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1pPr>
            <a:lvl2pPr marL="9144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13716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18288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22860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27432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32004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36576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41148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marL="88012" indent="0" hangingPunct="1">
              <a:buNone/>
            </a:pPr>
            <a:r>
              <a:rPr lang="en-US" altLang="ja-JP" dirty="0"/>
              <a:t>〈B</a:t>
            </a:r>
            <a:r>
              <a:rPr lang="ja-JP" altLang="en-US" dirty="0"/>
              <a:t>さん</a:t>
            </a:r>
            <a:r>
              <a:rPr lang="en-US" altLang="ja-JP" dirty="0"/>
              <a:t>〉</a:t>
            </a:r>
            <a:r>
              <a:rPr lang="ja-JP" altLang="en-US" dirty="0"/>
              <a:t>ー受信の練習</a:t>
            </a:r>
            <a:endParaRPr lang="en-US" altLang="ja-JP" dirty="0"/>
          </a:p>
          <a:p>
            <a:pPr marL="88012" indent="0" hangingPunct="1">
              <a:buNone/>
            </a:pPr>
            <a:r>
              <a:rPr lang="ja-JP" altLang="en-US" sz="3200" dirty="0"/>
              <a:t>相手の方に体を向ける</a:t>
            </a:r>
            <a:endParaRPr lang="en-US" altLang="ja-JP" sz="3200" dirty="0"/>
          </a:p>
          <a:p>
            <a:pPr marL="88012" indent="0" hangingPunct="1">
              <a:buNone/>
            </a:pPr>
            <a:r>
              <a:rPr lang="ja-JP" altLang="en-US" sz="3200" dirty="0"/>
              <a:t>相手の顔を見る</a:t>
            </a:r>
            <a:endParaRPr lang="en-US" altLang="ja-JP" sz="3200" dirty="0"/>
          </a:p>
          <a:p>
            <a:pPr marL="88012" indent="0" hangingPunct="1">
              <a:buNone/>
            </a:pPr>
            <a:r>
              <a:rPr lang="ja-JP" altLang="en-US" sz="3200" dirty="0"/>
              <a:t>うなづいたり、あいづちをうちながら聞く</a:t>
            </a:r>
            <a:endParaRPr lang="en-US" altLang="ja-JP" sz="3200" dirty="0"/>
          </a:p>
          <a:p>
            <a:pPr marL="88012" indent="0" hangingPunct="1">
              <a:buNone/>
            </a:pPr>
            <a:endParaRPr lang="en-US" altLang="ja-JP" dirty="0"/>
          </a:p>
        </p:txBody>
      </p:sp>
      <p:sp>
        <p:nvSpPr>
          <p:cNvPr id="13" name="Google Shape;431;p16">
            <a:extLst>
              <a:ext uri="{FF2B5EF4-FFF2-40B4-BE49-F238E27FC236}">
                <a16:creationId xmlns:a16="http://schemas.microsoft.com/office/drawing/2014/main" id="{2D4BF745-127F-2608-A6F7-1B64090B917B}"/>
              </a:ext>
            </a:extLst>
          </p:cNvPr>
          <p:cNvSpPr txBox="1">
            <a:spLocks/>
          </p:cNvSpPr>
          <p:nvPr/>
        </p:nvSpPr>
        <p:spPr>
          <a:xfrm>
            <a:off x="6350042" y="9220979"/>
            <a:ext cx="297943" cy="2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b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3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fld id="{86CB4B4D-7CA3-9044-876B-883B54F8677D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9080284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7B4DEF-9CAD-CA7D-1669-306EC4F17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/>
              <a:t>自由記載欄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FE9E11-0F54-1A0F-A11A-2A542AA4E16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>
            <a:normAutofit lnSpcReduction="10000"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220427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54;p20"/>
          <p:cNvSpPr txBox="1">
            <a:spLocks noGrp="1"/>
          </p:cNvSpPr>
          <p:nvPr>
            <p:ph type="body" sz="quarter" idx="4294967295"/>
          </p:nvPr>
        </p:nvSpPr>
        <p:spPr>
          <a:xfrm>
            <a:off x="698498" y="2225332"/>
            <a:ext cx="11607804" cy="67180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3800" b="1"/>
            </a:lvl1pPr>
          </a:lstStyle>
          <a:p>
            <a:endParaRPr dirty="0"/>
          </a:p>
        </p:txBody>
      </p:sp>
      <p:sp>
        <p:nvSpPr>
          <p:cNvPr id="480" name="Google Shape;455;p20"/>
          <p:cNvSpPr txBox="1"/>
          <p:nvPr/>
        </p:nvSpPr>
        <p:spPr>
          <a:xfrm>
            <a:off x="698500" y="3207641"/>
            <a:ext cx="11607800" cy="6212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defTabSz="896111">
              <a:lnSpc>
                <a:spcPct val="90000"/>
              </a:lnSpc>
              <a:defRPr sz="3724">
                <a:solidFill>
                  <a:srgbClr val="000000"/>
                </a:solidFill>
              </a:defRPr>
            </a:pPr>
            <a:r>
              <a:rPr dirty="0"/>
              <a:t>①</a:t>
            </a:r>
            <a:r>
              <a:rPr sz="2744" dirty="0"/>
              <a:t>　</a:t>
            </a:r>
            <a:r>
              <a:rPr dirty="0" err="1"/>
              <a:t>相手</a:t>
            </a:r>
            <a:r>
              <a:rPr lang="ja-JP" altLang="en-US" dirty="0"/>
              <a:t>を見る</a:t>
            </a:r>
            <a:endParaRPr sz="4704" dirty="0"/>
          </a:p>
          <a:p>
            <a:pPr defTabSz="896111">
              <a:lnSpc>
                <a:spcPct val="90000"/>
              </a:lnSpc>
              <a:defRPr sz="3724">
                <a:solidFill>
                  <a:srgbClr val="000000"/>
                </a:solidFill>
              </a:defRPr>
            </a:pPr>
            <a:r>
              <a:rPr dirty="0"/>
              <a:t>②「</a:t>
            </a:r>
            <a:r>
              <a:rPr dirty="0" err="1"/>
              <a:t>ごめんなさい</a:t>
            </a:r>
            <a:r>
              <a:rPr dirty="0"/>
              <a:t>」「</a:t>
            </a:r>
            <a:r>
              <a:rPr dirty="0" err="1"/>
              <a:t>申し訳ない</a:t>
            </a:r>
            <a:r>
              <a:rPr dirty="0"/>
              <a:t>」</a:t>
            </a:r>
            <a:endParaRPr sz="1568" dirty="0"/>
          </a:p>
          <a:p>
            <a:pPr defTabSz="896111">
              <a:lnSpc>
                <a:spcPct val="90000"/>
              </a:lnSpc>
              <a:spcBef>
                <a:spcPts val="1200"/>
              </a:spcBef>
              <a:defRPr sz="3724">
                <a:solidFill>
                  <a:srgbClr val="000000"/>
                </a:solidFill>
              </a:defRPr>
            </a:pPr>
            <a:r>
              <a:rPr dirty="0"/>
              <a:t>③　</a:t>
            </a:r>
            <a:r>
              <a:rPr dirty="0" err="1"/>
              <a:t>断る理由を言う（セールスの時は言わない</a:t>
            </a:r>
            <a:r>
              <a:rPr dirty="0"/>
              <a:t>）</a:t>
            </a:r>
            <a:endParaRPr sz="1568" dirty="0"/>
          </a:p>
          <a:p>
            <a:pPr defTabSz="896111">
              <a:lnSpc>
                <a:spcPct val="90000"/>
              </a:lnSpc>
              <a:spcBef>
                <a:spcPts val="1200"/>
              </a:spcBef>
              <a:defRPr sz="3724">
                <a:solidFill>
                  <a:srgbClr val="000000"/>
                </a:solidFill>
              </a:defRPr>
            </a:pPr>
            <a:r>
              <a:rPr dirty="0"/>
              <a:t>④　</a:t>
            </a:r>
            <a:r>
              <a:rPr dirty="0" err="1"/>
              <a:t>断る</a:t>
            </a:r>
            <a:endParaRPr sz="1568" dirty="0"/>
          </a:p>
          <a:p>
            <a:pPr defTabSz="896111">
              <a:lnSpc>
                <a:spcPct val="90000"/>
              </a:lnSpc>
              <a:spcBef>
                <a:spcPts val="1200"/>
              </a:spcBef>
              <a:defRPr sz="3724">
                <a:solidFill>
                  <a:srgbClr val="000000"/>
                </a:solidFill>
              </a:defRPr>
            </a:pPr>
            <a:r>
              <a:rPr dirty="0"/>
              <a:t>⑤「</a:t>
            </a:r>
            <a:r>
              <a:rPr dirty="0" err="1"/>
              <a:t>ごめんなさい</a:t>
            </a:r>
            <a:r>
              <a:rPr dirty="0"/>
              <a:t>」</a:t>
            </a:r>
            <a:endParaRPr sz="1568" dirty="0"/>
          </a:p>
          <a:p>
            <a:pPr defTabSz="896111">
              <a:lnSpc>
                <a:spcPct val="90000"/>
              </a:lnSpc>
              <a:spcBef>
                <a:spcPts val="1200"/>
              </a:spcBef>
              <a:defRPr sz="3724">
                <a:solidFill>
                  <a:srgbClr val="000000"/>
                </a:solidFill>
              </a:defRPr>
            </a:pPr>
            <a:r>
              <a:rPr dirty="0"/>
              <a:t>⑥　</a:t>
            </a:r>
            <a:r>
              <a:rPr dirty="0" err="1"/>
              <a:t>後につなげるサービスの言葉</a:t>
            </a:r>
            <a:endParaRPr sz="1568" dirty="0"/>
          </a:p>
          <a:p>
            <a:pPr defTabSz="896111">
              <a:lnSpc>
                <a:spcPct val="90000"/>
              </a:lnSpc>
              <a:spcBef>
                <a:spcPts val="1200"/>
              </a:spcBef>
              <a:defRPr sz="3724">
                <a:solidFill>
                  <a:srgbClr val="000000"/>
                </a:solidFill>
              </a:defRPr>
            </a:pPr>
            <a:r>
              <a:rPr dirty="0"/>
              <a:t>　「</a:t>
            </a:r>
            <a:r>
              <a:rPr dirty="0" err="1"/>
              <a:t>声かけてくれてありがとう</a:t>
            </a:r>
            <a:r>
              <a:rPr dirty="0"/>
              <a:t>」「</a:t>
            </a:r>
            <a:r>
              <a:rPr dirty="0" err="1"/>
              <a:t>また誘ってね</a:t>
            </a:r>
            <a:r>
              <a:rPr dirty="0"/>
              <a:t>」</a:t>
            </a:r>
            <a:endParaRPr sz="1568" dirty="0"/>
          </a:p>
          <a:p>
            <a:pPr defTabSz="896111">
              <a:lnSpc>
                <a:spcPct val="90000"/>
              </a:lnSpc>
              <a:spcBef>
                <a:spcPts val="1200"/>
              </a:spcBef>
              <a:defRPr sz="3724">
                <a:solidFill>
                  <a:srgbClr val="000000"/>
                </a:solidFill>
              </a:defRPr>
            </a:pPr>
            <a:r>
              <a:rPr dirty="0"/>
              <a:t>⑦「</a:t>
            </a:r>
            <a:r>
              <a:rPr dirty="0" err="1"/>
              <a:t>ごめんなさい</a:t>
            </a:r>
            <a:r>
              <a:rPr dirty="0"/>
              <a:t>」</a:t>
            </a:r>
          </a:p>
        </p:txBody>
      </p:sp>
      <p:sp>
        <p:nvSpPr>
          <p:cNvPr id="481" name="Google Shape;456;p20"/>
          <p:cNvSpPr/>
          <p:nvPr/>
        </p:nvSpPr>
        <p:spPr>
          <a:xfrm>
            <a:off x="-200" y="678447"/>
            <a:ext cx="1300520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482" name="Google Shape;457;p20"/>
          <p:cNvSpPr txBox="1"/>
          <p:nvPr/>
        </p:nvSpPr>
        <p:spPr>
          <a:xfrm>
            <a:off x="-45998" y="112359"/>
            <a:ext cx="2213461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rPr dirty="0"/>
              <a:t>1</a:t>
            </a:r>
            <a:r>
              <a:rPr lang="en-US" altLang="ja-JP" dirty="0"/>
              <a:t>1</a:t>
            </a:r>
            <a:r>
              <a:rPr dirty="0"/>
              <a:t>. </a:t>
            </a:r>
            <a:r>
              <a:rPr dirty="0" err="1"/>
              <a:t>お断り上手</a:t>
            </a:r>
            <a:endParaRPr dirty="0"/>
          </a:p>
        </p:txBody>
      </p:sp>
      <p:sp>
        <p:nvSpPr>
          <p:cNvPr id="483" name="Google Shape;458;p20"/>
          <p:cNvSpPr txBox="1">
            <a:spLocks noGrp="1"/>
          </p:cNvSpPr>
          <p:nvPr>
            <p:ph type="sldNum" sz="quarter" idx="4294967295"/>
          </p:nvPr>
        </p:nvSpPr>
        <p:spPr>
          <a:xfrm>
            <a:off x="6350042" y="9220979"/>
            <a:ext cx="297943" cy="28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19</a:t>
            </a:fld>
            <a:endParaRPr/>
          </a:p>
        </p:txBody>
      </p:sp>
      <p:sp>
        <p:nvSpPr>
          <p:cNvPr id="484" name="Google Shape;459;p20"/>
          <p:cNvSpPr txBox="1">
            <a:spLocks noGrp="1"/>
          </p:cNvSpPr>
          <p:nvPr>
            <p:ph type="title" idx="4294967295"/>
          </p:nvPr>
        </p:nvSpPr>
        <p:spPr>
          <a:xfrm>
            <a:off x="584200" y="989025"/>
            <a:ext cx="11607800" cy="671803"/>
          </a:xfrm>
          <a:prstGeom prst="rect">
            <a:avLst/>
          </a:prstGeom>
        </p:spPr>
        <p:txBody>
          <a:bodyPr/>
          <a:lstStyle>
            <a:lvl1pPr>
              <a:defRPr sz="4000" b="1"/>
            </a:lvl1pPr>
          </a:lstStyle>
          <a:p>
            <a:r>
              <a:rPr lang="ja-JP" altLang="en-US" dirty="0"/>
              <a:t>ポイント：「ごめんなさい」でサンドイッチする</a:t>
            </a: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87;p2"/>
          <p:cNvSpPr/>
          <p:nvPr/>
        </p:nvSpPr>
        <p:spPr>
          <a:xfrm>
            <a:off x="-200" y="678447"/>
            <a:ext cx="1300520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60" name="Google Shape;88;p2"/>
          <p:cNvSpPr txBox="1"/>
          <p:nvPr/>
        </p:nvSpPr>
        <p:spPr>
          <a:xfrm>
            <a:off x="-552" y="125302"/>
            <a:ext cx="2013207" cy="447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t>1. 本日の予定</a:t>
            </a:r>
          </a:p>
        </p:txBody>
      </p:sp>
      <p:sp>
        <p:nvSpPr>
          <p:cNvPr id="161" name="Google Shape;89;p2"/>
          <p:cNvSpPr txBox="1"/>
          <p:nvPr/>
        </p:nvSpPr>
        <p:spPr>
          <a:xfrm>
            <a:off x="1250950" y="1943616"/>
            <a:ext cx="7429501" cy="61965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3600">
                <a:solidFill>
                  <a:srgbClr val="000000"/>
                </a:solidFill>
              </a:defRPr>
            </a:pPr>
            <a:r>
              <a:rPr dirty="0"/>
              <a:t>（１）　</a:t>
            </a:r>
            <a:r>
              <a:rPr dirty="0" err="1"/>
              <a:t>ウォーミングアップ</a:t>
            </a:r>
            <a:endParaRPr dirty="0"/>
          </a:p>
          <a:p>
            <a:pPr>
              <a:defRPr>
                <a:solidFill>
                  <a:srgbClr val="000000"/>
                </a:solidFill>
              </a:defRPr>
            </a:pPr>
            <a:endParaRPr sz="3600" dirty="0"/>
          </a:p>
          <a:p>
            <a:pPr>
              <a:defRPr sz="3600">
                <a:solidFill>
                  <a:srgbClr val="000000"/>
                </a:solidFill>
              </a:defRPr>
            </a:pPr>
            <a:r>
              <a:rPr dirty="0"/>
              <a:t>（２）　</a:t>
            </a:r>
            <a:r>
              <a:rPr dirty="0" err="1"/>
              <a:t>家族SSTについて</a:t>
            </a:r>
            <a:endParaRPr dirty="0"/>
          </a:p>
          <a:p>
            <a:pPr>
              <a:defRPr>
                <a:solidFill>
                  <a:srgbClr val="000000"/>
                </a:solidFill>
              </a:defRPr>
            </a:pPr>
            <a:endParaRPr sz="3600" dirty="0"/>
          </a:p>
          <a:p>
            <a:pPr>
              <a:defRPr sz="3600">
                <a:solidFill>
                  <a:srgbClr val="000000"/>
                </a:solidFill>
              </a:defRPr>
            </a:pPr>
            <a:r>
              <a:rPr dirty="0"/>
              <a:t>（３）　</a:t>
            </a:r>
            <a:r>
              <a:rPr lang="ja-JP" altLang="en-US" dirty="0"/>
              <a:t>皆さんのお話</a:t>
            </a:r>
            <a:endParaRPr dirty="0"/>
          </a:p>
          <a:p>
            <a:pPr>
              <a:defRPr>
                <a:solidFill>
                  <a:srgbClr val="000000"/>
                </a:solidFill>
              </a:defRPr>
            </a:pPr>
            <a:endParaRPr sz="3600" dirty="0"/>
          </a:p>
          <a:p>
            <a:pPr>
              <a:defRPr sz="3600">
                <a:solidFill>
                  <a:srgbClr val="000000"/>
                </a:solidFill>
              </a:defRPr>
            </a:pPr>
            <a:r>
              <a:rPr dirty="0"/>
              <a:t>（</a:t>
            </a:r>
            <a:r>
              <a:rPr dirty="0" err="1"/>
              <a:t>休憩</a:t>
            </a:r>
            <a:r>
              <a:rPr dirty="0"/>
              <a:t>）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3600" dirty="0"/>
          </a:p>
          <a:p>
            <a:pPr>
              <a:defRPr sz="3600">
                <a:solidFill>
                  <a:srgbClr val="000000"/>
                </a:solidFill>
              </a:defRPr>
            </a:pPr>
            <a:r>
              <a:rPr dirty="0"/>
              <a:t>（４）　</a:t>
            </a:r>
            <a:r>
              <a:rPr dirty="0" err="1"/>
              <a:t>お困りごと・質問コーナ</a:t>
            </a:r>
            <a:r>
              <a:rPr dirty="0"/>
              <a:t>ー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3600" dirty="0"/>
          </a:p>
          <a:p>
            <a:pPr>
              <a:defRPr sz="3600">
                <a:solidFill>
                  <a:srgbClr val="000000"/>
                </a:solidFill>
              </a:defRPr>
            </a:pPr>
            <a:r>
              <a:rPr dirty="0"/>
              <a:t>（５）　</a:t>
            </a:r>
            <a:r>
              <a:rPr dirty="0" err="1"/>
              <a:t>アンケート</a:t>
            </a:r>
            <a:endParaRPr dirty="0"/>
          </a:p>
        </p:txBody>
      </p:sp>
      <p:sp>
        <p:nvSpPr>
          <p:cNvPr id="162" name="Google Shape;90;p2"/>
          <p:cNvSpPr/>
          <p:nvPr/>
        </p:nvSpPr>
        <p:spPr>
          <a:xfrm>
            <a:off x="965200" y="1608000"/>
            <a:ext cx="11196001" cy="3482701"/>
          </a:xfrm>
          <a:prstGeom prst="roundRect">
            <a:avLst>
              <a:gd name="adj" fmla="val 4730"/>
            </a:avLst>
          </a:prstGeom>
          <a:ln w="63500">
            <a:solidFill>
              <a:srgbClr val="FF2600"/>
            </a:solidFill>
            <a:prstDash val="dot"/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3" name="Google Shape;91;p2"/>
          <p:cNvSpPr txBox="1"/>
          <p:nvPr/>
        </p:nvSpPr>
        <p:spPr>
          <a:xfrm>
            <a:off x="8919123" y="3212074"/>
            <a:ext cx="3162301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000">
                <a:solidFill>
                  <a:srgbClr val="FF2600"/>
                </a:solidFill>
              </a:defRPr>
            </a:lvl1pPr>
          </a:lstStyle>
          <a:p>
            <a:r>
              <a:t>（家族心理教育）</a:t>
            </a:r>
          </a:p>
        </p:txBody>
      </p:sp>
      <p:sp>
        <p:nvSpPr>
          <p:cNvPr id="164" name="Google Shape;92;p2"/>
          <p:cNvSpPr/>
          <p:nvPr/>
        </p:nvSpPr>
        <p:spPr>
          <a:xfrm>
            <a:off x="965200" y="6146582"/>
            <a:ext cx="11196001" cy="1038301"/>
          </a:xfrm>
          <a:prstGeom prst="roundRect">
            <a:avLst>
              <a:gd name="adj" fmla="val 18349"/>
            </a:avLst>
          </a:prstGeom>
          <a:ln w="63500">
            <a:solidFill>
              <a:srgbClr val="FF2600"/>
            </a:solidFill>
            <a:prstDash val="dot"/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5" name="Google Shape;93;p2"/>
          <p:cNvSpPr txBox="1"/>
          <p:nvPr/>
        </p:nvSpPr>
        <p:spPr>
          <a:xfrm>
            <a:off x="10448225" y="6446062"/>
            <a:ext cx="1633200" cy="5209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000">
                <a:solidFill>
                  <a:srgbClr val="FF2600"/>
                </a:solidFill>
              </a:defRPr>
            </a:lvl1pPr>
          </a:lstStyle>
          <a:p>
            <a:r>
              <a:t>（SST）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EC2DB-CD98-D7EB-42DF-70A10F6DC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C72ABBB-75BF-321A-FE26-C4A1C9FA6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6188" y="2838831"/>
            <a:ext cx="4994964" cy="5997608"/>
          </a:xfrm>
          <a:ln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marL="88012" indent="0">
              <a:buNone/>
            </a:pPr>
            <a:r>
              <a:rPr lang="en-US" altLang="ja-JP" dirty="0"/>
              <a:t>〈A</a:t>
            </a:r>
            <a:r>
              <a:rPr lang="ja-JP" altLang="en-US" dirty="0"/>
              <a:t>さん</a:t>
            </a:r>
            <a:r>
              <a:rPr lang="en-US" altLang="ja-JP" dirty="0"/>
              <a:t>〉</a:t>
            </a:r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r>
              <a:rPr lang="ja-JP" altLang="en-US" dirty="0"/>
              <a:t>相手の顔を見る「３万円いるのね」「何に使うの？」</a:t>
            </a:r>
            <a:endParaRPr lang="en-US" altLang="ja-JP" dirty="0"/>
          </a:p>
          <a:p>
            <a:pPr marL="88012" indent="0" hangingPunct="1">
              <a:buNone/>
            </a:pPr>
            <a:r>
              <a:rPr lang="ja-JP" altLang="en-US" dirty="0"/>
              <a:t>「服を買いに行くんだね。ごめんね、お金がなくて貸せないの、ごめんね」</a:t>
            </a: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r>
              <a:rPr lang="ja-JP" altLang="en-US" sz="2800" dirty="0"/>
              <a:t>　　　　　　　　　　　　</a:t>
            </a:r>
            <a:endParaRPr lang="en-US" altLang="ja-JP" sz="2800" dirty="0"/>
          </a:p>
          <a:p>
            <a:pPr marL="88012" indent="0">
              <a:buNone/>
            </a:pPr>
            <a:endParaRPr lang="en-US" altLang="ja-JP" sz="2800" dirty="0"/>
          </a:p>
          <a:p>
            <a:pPr marL="88012" indent="0">
              <a:buNone/>
            </a:pPr>
            <a:endParaRPr lang="en-US" altLang="ja-JP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EA87F6B5-3628-84C2-9AEF-396A7F197F0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pPr marL="88012" indent="0">
              <a:buNone/>
            </a:pPr>
            <a:r>
              <a:rPr lang="ja-JP" altLang="en-US" sz="3600" dirty="0"/>
              <a:t>テーマ：「お断り」</a:t>
            </a:r>
            <a:endParaRPr lang="en-US" altLang="ja-JP" sz="3600" dirty="0"/>
          </a:p>
          <a:p>
            <a:pPr marL="88012" indent="0">
              <a:buNone/>
            </a:pPr>
            <a:endParaRPr lang="ja-JP" altLang="en-US" sz="3600" dirty="0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4E54C4DE-9486-5AF3-2DB4-E9671AF16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440266"/>
            <a:ext cx="11607800" cy="972711"/>
          </a:xfrm>
        </p:spPr>
        <p:txBody>
          <a:bodyPr>
            <a:normAutofit/>
          </a:bodyPr>
          <a:lstStyle/>
          <a:p>
            <a:r>
              <a:rPr lang="ja-JP" altLang="en-US" sz="4800" dirty="0"/>
              <a:t>実際にやってみよう</a:t>
            </a:r>
          </a:p>
        </p:txBody>
      </p:sp>
      <p:sp>
        <p:nvSpPr>
          <p:cNvPr id="4" name="テキスト プレースホルダー 5">
            <a:extLst>
              <a:ext uri="{FF2B5EF4-FFF2-40B4-BE49-F238E27FC236}">
                <a16:creationId xmlns:a16="http://schemas.microsoft.com/office/drawing/2014/main" id="{5E48771B-7B31-7DAF-5A87-23ABC5968F87}"/>
              </a:ext>
            </a:extLst>
          </p:cNvPr>
          <p:cNvSpPr txBox="1">
            <a:spLocks/>
          </p:cNvSpPr>
          <p:nvPr/>
        </p:nvSpPr>
        <p:spPr>
          <a:xfrm>
            <a:off x="6933648" y="2874827"/>
            <a:ext cx="4994963" cy="5997608"/>
          </a:xfrm>
          <a:prstGeom prst="rect">
            <a:avLst/>
          </a:prstGeom>
          <a:ln w="12700">
            <a:solidFill>
              <a:schemeClr val="bg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marL="4572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1pPr>
            <a:lvl2pPr marL="9144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13716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1828800" marR="0" indent="-369188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22860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27432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32004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36576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4114800" marR="0" indent="-369189" algn="l" defTabSz="914400" rtl="0" latinLnBrk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  <a:tabLst/>
              <a:defRPr sz="30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marL="88012" indent="0" hangingPunct="1">
              <a:buNone/>
            </a:pPr>
            <a:r>
              <a:rPr lang="en-US" altLang="ja-JP" dirty="0"/>
              <a:t>〈B</a:t>
            </a:r>
            <a:r>
              <a:rPr lang="ja-JP" altLang="en-US" dirty="0"/>
              <a:t>さん</a:t>
            </a:r>
            <a:r>
              <a:rPr lang="en-US" altLang="ja-JP" dirty="0"/>
              <a:t>〉</a:t>
            </a:r>
          </a:p>
          <a:p>
            <a:pPr marL="88012" indent="0" hangingPunct="1">
              <a:buNone/>
            </a:pPr>
            <a:r>
              <a:rPr lang="ja-JP" altLang="en-US" dirty="0"/>
              <a:t>「３万円貸してよ」</a:t>
            </a: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r>
              <a:rPr lang="ja-JP" altLang="en-US" dirty="0"/>
              <a:t>「服を買いに行くんだ」</a:t>
            </a: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r>
              <a:rPr lang="ja-JP" altLang="en-US" dirty="0"/>
              <a:t>「そうか・・・」</a:t>
            </a: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  <a:p>
            <a:pPr marL="88012" indent="0" hangingPunct="1">
              <a:buNone/>
            </a:pPr>
            <a:endParaRPr lang="en-US" altLang="ja-JP" dirty="0"/>
          </a:p>
        </p:txBody>
      </p:sp>
      <p:sp>
        <p:nvSpPr>
          <p:cNvPr id="13" name="Google Shape;431;p16">
            <a:extLst>
              <a:ext uri="{FF2B5EF4-FFF2-40B4-BE49-F238E27FC236}">
                <a16:creationId xmlns:a16="http://schemas.microsoft.com/office/drawing/2014/main" id="{89DCB7CA-7A89-BCA6-5CD8-878D36058BD1}"/>
              </a:ext>
            </a:extLst>
          </p:cNvPr>
          <p:cNvSpPr txBox="1">
            <a:spLocks/>
          </p:cNvSpPr>
          <p:nvPr/>
        </p:nvSpPr>
        <p:spPr>
          <a:xfrm>
            <a:off x="6350042" y="9220979"/>
            <a:ext cx="297943" cy="2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b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3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fld id="{86CB4B4D-7CA3-9044-876B-883B54F8677D}" type="slidenum">
              <a:rPr lang="en-US" altLang="ja-JP" smtClean="0"/>
              <a:pPr/>
              <a:t>20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169504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98;p3"/>
          <p:cNvSpPr/>
          <p:nvPr/>
        </p:nvSpPr>
        <p:spPr>
          <a:xfrm>
            <a:off x="-200" y="678447"/>
            <a:ext cx="1300520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68" name="Google Shape;99;p3"/>
          <p:cNvSpPr txBox="1"/>
          <p:nvPr/>
        </p:nvSpPr>
        <p:spPr>
          <a:xfrm>
            <a:off x="1429" y="125302"/>
            <a:ext cx="2923644" cy="447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t>2. 家族SSTの重要性</a:t>
            </a:r>
          </a:p>
        </p:txBody>
      </p:sp>
      <p:graphicFrame>
        <p:nvGraphicFramePr>
          <p:cNvPr id="169" name="Google Shape;100;p3"/>
          <p:cNvGraphicFramePr/>
          <p:nvPr/>
        </p:nvGraphicFramePr>
        <p:xfrm>
          <a:off x="625569" y="956506"/>
          <a:ext cx="12383947" cy="8129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0" name="Google Shape;101;p3"/>
          <p:cNvSpPr txBox="1"/>
          <p:nvPr/>
        </p:nvSpPr>
        <p:spPr>
          <a:xfrm>
            <a:off x="4778602" y="784363"/>
            <a:ext cx="4276956" cy="447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t>【統合失調症　1年後再発率】</a:t>
            </a:r>
          </a:p>
        </p:txBody>
      </p:sp>
      <p:sp>
        <p:nvSpPr>
          <p:cNvPr id="171" name="Google Shape;102;p3"/>
          <p:cNvSpPr/>
          <p:nvPr/>
        </p:nvSpPr>
        <p:spPr>
          <a:xfrm>
            <a:off x="11024719" y="1066799"/>
            <a:ext cx="2028050" cy="864362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2" name="Google Shape;103;p3"/>
          <p:cNvSpPr/>
          <p:nvPr/>
        </p:nvSpPr>
        <p:spPr>
          <a:xfrm rot="3720000">
            <a:off x="5297054" y="3719500"/>
            <a:ext cx="5353436" cy="1739791"/>
          </a:xfrm>
          <a:prstGeom prst="rightArrow">
            <a:avLst>
              <a:gd name="adj1" fmla="val 32000"/>
              <a:gd name="adj2" fmla="val 46718"/>
            </a:avLst>
          </a:prstGeom>
          <a:solidFill>
            <a:srgbClr val="ED220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3" name="Google Shape;104;p3"/>
          <p:cNvSpPr txBox="1"/>
          <p:nvPr/>
        </p:nvSpPr>
        <p:spPr>
          <a:xfrm>
            <a:off x="10607084" y="9184592"/>
            <a:ext cx="2247902" cy="5030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1200">
                <a:solidFill>
                  <a:srgbClr val="000000"/>
                </a:solidFill>
              </a:defRPr>
            </a:pPr>
            <a:r>
              <a:t>2022年10月8日</a:t>
            </a:r>
          </a:p>
          <a:p>
            <a:pPr algn="ctr">
              <a:defRPr sz="1200">
                <a:solidFill>
                  <a:srgbClr val="000000"/>
                </a:solidFill>
              </a:defRPr>
            </a:pPr>
            <a:r>
              <a:t>山澤涼子医師講演資料より作成</a:t>
            </a:r>
          </a:p>
        </p:txBody>
      </p:sp>
      <p:grpSp>
        <p:nvGrpSpPr>
          <p:cNvPr id="176" name="Google Shape;105;p3"/>
          <p:cNvGrpSpPr/>
          <p:nvPr/>
        </p:nvGrpSpPr>
        <p:grpSpPr>
          <a:xfrm>
            <a:off x="1835749" y="8661152"/>
            <a:ext cx="1389001" cy="455900"/>
            <a:chOff x="0" y="0"/>
            <a:chExt cx="1389000" cy="455899"/>
          </a:xfrm>
        </p:grpSpPr>
        <p:sp>
          <p:nvSpPr>
            <p:cNvPr id="174" name="四角形"/>
            <p:cNvSpPr/>
            <p:nvPr/>
          </p:nvSpPr>
          <p:spPr>
            <a:xfrm>
              <a:off x="0" y="24699"/>
              <a:ext cx="1389001" cy="406501"/>
            </a:xfrm>
            <a:prstGeom prst="rect">
              <a:avLst/>
            </a:prstGeom>
            <a:solidFill>
              <a:srgbClr val="D5D5D5"/>
            </a:solidFill>
            <a:ln w="9525" cap="flat">
              <a:solidFill>
                <a:srgbClr val="5E5E5E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sz="2100" b="1"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75" name="薬なし"/>
            <p:cNvSpPr txBox="1"/>
            <p:nvPr/>
          </p:nvSpPr>
          <p:spPr>
            <a:xfrm>
              <a:off x="4762" y="0"/>
              <a:ext cx="1379476" cy="455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sz="2100" b="1">
                  <a:solidFill>
                    <a:srgbClr val="000000"/>
                  </a:solidFill>
                </a:defRPr>
              </a:lvl1pPr>
            </a:lstStyle>
            <a:p>
              <a:r>
                <a:t>薬なし</a:t>
              </a:r>
            </a:p>
          </p:txBody>
        </p:sp>
      </p:grpSp>
      <p:grpSp>
        <p:nvGrpSpPr>
          <p:cNvPr id="179" name="Google Shape;106;p3"/>
          <p:cNvGrpSpPr/>
          <p:nvPr/>
        </p:nvGrpSpPr>
        <p:grpSpPr>
          <a:xfrm>
            <a:off x="4153951" y="8677540"/>
            <a:ext cx="1389001" cy="455901"/>
            <a:chOff x="0" y="0"/>
            <a:chExt cx="1389000" cy="455899"/>
          </a:xfrm>
        </p:grpSpPr>
        <p:sp>
          <p:nvSpPr>
            <p:cNvPr id="177" name="四角形"/>
            <p:cNvSpPr/>
            <p:nvPr/>
          </p:nvSpPr>
          <p:spPr>
            <a:xfrm>
              <a:off x="0" y="24699"/>
              <a:ext cx="1389001" cy="406501"/>
            </a:xfrm>
            <a:prstGeom prst="rect">
              <a:avLst/>
            </a:prstGeom>
            <a:solidFill>
              <a:srgbClr val="D5D5D5"/>
            </a:solidFill>
            <a:ln w="9525" cap="flat">
              <a:solidFill>
                <a:srgbClr val="5E5E5E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sz="2100" b="1"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78" name="薬のみ"/>
            <p:cNvSpPr txBox="1"/>
            <p:nvPr/>
          </p:nvSpPr>
          <p:spPr>
            <a:xfrm>
              <a:off x="4762" y="0"/>
              <a:ext cx="1379476" cy="455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sz="2100" b="1">
                  <a:solidFill>
                    <a:srgbClr val="000000"/>
                  </a:solidFill>
                </a:defRPr>
              </a:lvl1pPr>
            </a:lstStyle>
            <a:p>
              <a:r>
                <a:t>薬のみ</a:t>
              </a:r>
            </a:p>
          </p:txBody>
        </p:sp>
      </p:grpSp>
      <p:grpSp>
        <p:nvGrpSpPr>
          <p:cNvPr id="182" name="Google Shape;107;p3"/>
          <p:cNvGrpSpPr/>
          <p:nvPr/>
        </p:nvGrpSpPr>
        <p:grpSpPr>
          <a:xfrm>
            <a:off x="6009425" y="8665293"/>
            <a:ext cx="2247901" cy="480414"/>
            <a:chOff x="0" y="0"/>
            <a:chExt cx="2247900" cy="480413"/>
          </a:xfrm>
        </p:grpSpPr>
        <p:sp>
          <p:nvSpPr>
            <p:cNvPr id="180" name="四角形"/>
            <p:cNvSpPr/>
            <p:nvPr/>
          </p:nvSpPr>
          <p:spPr>
            <a:xfrm>
              <a:off x="0" y="36956"/>
              <a:ext cx="2247900" cy="406501"/>
            </a:xfrm>
            <a:prstGeom prst="rect">
              <a:avLst/>
            </a:prstGeom>
            <a:solidFill>
              <a:srgbClr val="D5D5D5"/>
            </a:solidFill>
            <a:ln w="9525" cap="flat">
              <a:solidFill>
                <a:srgbClr val="5E5E5E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sz="2100" b="1"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81" name="薬と当事者SST"/>
            <p:cNvSpPr txBox="1"/>
            <p:nvPr/>
          </p:nvSpPr>
          <p:spPr>
            <a:xfrm>
              <a:off x="4762" y="0"/>
              <a:ext cx="2238376" cy="4804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sz="2100" b="1">
                  <a:solidFill>
                    <a:srgbClr val="000000"/>
                  </a:solidFill>
                </a:defRPr>
              </a:lvl1pPr>
            </a:lstStyle>
            <a:p>
              <a:r>
                <a:t>薬と当事者SST</a:t>
              </a:r>
            </a:p>
          </p:txBody>
        </p:sp>
      </p:grpSp>
      <p:grpSp>
        <p:nvGrpSpPr>
          <p:cNvPr id="185" name="Google Shape;108;p3"/>
          <p:cNvGrpSpPr/>
          <p:nvPr/>
        </p:nvGrpSpPr>
        <p:grpSpPr>
          <a:xfrm>
            <a:off x="8517074" y="8665293"/>
            <a:ext cx="2247901" cy="480414"/>
            <a:chOff x="0" y="0"/>
            <a:chExt cx="2247900" cy="480413"/>
          </a:xfrm>
        </p:grpSpPr>
        <p:sp>
          <p:nvSpPr>
            <p:cNvPr id="183" name="四角形"/>
            <p:cNvSpPr/>
            <p:nvPr/>
          </p:nvSpPr>
          <p:spPr>
            <a:xfrm>
              <a:off x="0" y="36956"/>
              <a:ext cx="2247900" cy="406501"/>
            </a:xfrm>
            <a:prstGeom prst="rect">
              <a:avLst/>
            </a:prstGeom>
            <a:solidFill>
              <a:srgbClr val="D5D5D5"/>
            </a:solidFill>
            <a:ln w="9525" cap="flat">
              <a:solidFill>
                <a:srgbClr val="5E5E5E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sz="2100" b="1"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84" name="薬と家族SST"/>
            <p:cNvSpPr txBox="1"/>
            <p:nvPr/>
          </p:nvSpPr>
          <p:spPr>
            <a:xfrm>
              <a:off x="4762" y="0"/>
              <a:ext cx="2238376" cy="4804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sz="2100" b="1">
                  <a:solidFill>
                    <a:srgbClr val="000000"/>
                  </a:solidFill>
                </a:defRPr>
              </a:lvl1pPr>
            </a:lstStyle>
            <a:p>
              <a:r>
                <a:t>薬と家族SST</a:t>
              </a:r>
            </a:p>
          </p:txBody>
        </p:sp>
      </p:grpSp>
      <p:pic>
        <p:nvPicPr>
          <p:cNvPr id="186" name="Google Shape;109;p3" descr="Google Shape;109;p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8037432" y="7041146"/>
            <a:ext cx="3017218" cy="25219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14;p4"/>
          <p:cNvSpPr/>
          <p:nvPr/>
        </p:nvSpPr>
        <p:spPr>
          <a:xfrm>
            <a:off x="-200" y="678447"/>
            <a:ext cx="1300520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89" name="Google Shape;115;p4"/>
          <p:cNvSpPr txBox="1"/>
          <p:nvPr/>
        </p:nvSpPr>
        <p:spPr>
          <a:xfrm>
            <a:off x="-4108" y="125302"/>
            <a:ext cx="3214117" cy="447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t>3. ウォーミングアップ</a:t>
            </a:r>
          </a:p>
        </p:txBody>
      </p:sp>
      <p:sp>
        <p:nvSpPr>
          <p:cNvPr id="190" name="Google Shape;116;p4"/>
          <p:cNvSpPr txBox="1"/>
          <p:nvPr/>
        </p:nvSpPr>
        <p:spPr>
          <a:xfrm>
            <a:off x="4412974" y="1839279"/>
            <a:ext cx="4145851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ctr">
              <a:defRPr sz="2800">
                <a:solidFill>
                  <a:srgbClr val="000000"/>
                </a:solidFill>
              </a:defRPr>
            </a:lvl1pPr>
          </a:lstStyle>
          <a:p>
            <a:r>
              <a:rPr dirty="0"/>
              <a:t>【</a:t>
            </a:r>
            <a:r>
              <a:rPr dirty="0" err="1"/>
              <a:t>マインドフルネス</a:t>
            </a:r>
            <a:r>
              <a:rPr dirty="0"/>
              <a:t>】</a:t>
            </a:r>
          </a:p>
        </p:txBody>
      </p:sp>
      <p:sp>
        <p:nvSpPr>
          <p:cNvPr id="191" name="Google Shape;117;p4"/>
          <p:cNvSpPr txBox="1"/>
          <p:nvPr/>
        </p:nvSpPr>
        <p:spPr>
          <a:xfrm>
            <a:off x="-43865" y="2705979"/>
            <a:ext cx="12785830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pPr algn="l"/>
            <a:r>
              <a:rPr lang="ja-JP" altLang="en-US" dirty="0"/>
              <a:t>　・</a:t>
            </a:r>
            <a:r>
              <a:rPr sz="2800" dirty="0" err="1"/>
              <a:t>リラク</a:t>
            </a:r>
            <a:r>
              <a:rPr lang="ja-JP" altLang="en-US" sz="2800" dirty="0"/>
              <a:t>ゼ</a:t>
            </a:r>
            <a:r>
              <a:rPr sz="2800" dirty="0"/>
              <a:t>ー</a:t>
            </a:r>
            <a:r>
              <a:rPr sz="2800" dirty="0" err="1"/>
              <a:t>ションなどストレスの低減を中心に効果が実証さ</a:t>
            </a:r>
            <a:r>
              <a:rPr lang="ja-JP" altLang="en-US" sz="2800" dirty="0"/>
              <a:t>れ</a:t>
            </a:r>
            <a:r>
              <a:rPr sz="2800" dirty="0" err="1"/>
              <a:t>てい</a:t>
            </a:r>
            <a:r>
              <a:rPr lang="ja-JP" altLang="en-US" sz="2800" dirty="0"/>
              <a:t>る方法</a:t>
            </a:r>
            <a:endParaRPr lang="en-US" altLang="ja-JP" sz="2800" dirty="0"/>
          </a:p>
          <a:p>
            <a:pPr algn="l"/>
            <a:endParaRPr sz="2800" dirty="0"/>
          </a:p>
        </p:txBody>
      </p:sp>
      <p:sp>
        <p:nvSpPr>
          <p:cNvPr id="192" name="Google Shape;118;p4"/>
          <p:cNvSpPr txBox="1"/>
          <p:nvPr/>
        </p:nvSpPr>
        <p:spPr>
          <a:xfrm>
            <a:off x="258417" y="4164622"/>
            <a:ext cx="1163014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pPr algn="l"/>
            <a:r>
              <a:rPr sz="2800" dirty="0"/>
              <a:t>・</a:t>
            </a:r>
            <a:r>
              <a:rPr lang="ja-JP" altLang="en-US" sz="2800" dirty="0"/>
              <a:t>歩く、味わうなどいろいろな方法</a:t>
            </a:r>
            <a:r>
              <a:rPr lang="ja-JP" altLang="en-US" sz="2800"/>
              <a:t>がある</a:t>
            </a:r>
            <a:endParaRPr sz="2800" dirty="0"/>
          </a:p>
        </p:txBody>
      </p:sp>
      <p:sp>
        <p:nvSpPr>
          <p:cNvPr id="193" name="Google Shape;119;p4"/>
          <p:cNvSpPr txBox="1"/>
          <p:nvPr/>
        </p:nvSpPr>
        <p:spPr>
          <a:xfrm>
            <a:off x="258417" y="5428614"/>
            <a:ext cx="10369158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pPr algn="l"/>
            <a:r>
              <a:rPr sz="2800" dirty="0"/>
              <a:t>・</a:t>
            </a:r>
            <a:r>
              <a:rPr sz="2800" dirty="0" err="1"/>
              <a:t>簡単な方法なので、覚えて自宅でもぜひ試してほしい</a:t>
            </a:r>
            <a:endParaRPr sz="2800" dirty="0"/>
          </a:p>
        </p:txBody>
      </p:sp>
      <p:sp>
        <p:nvSpPr>
          <p:cNvPr id="194" name="吹き出し"/>
          <p:cNvSpPr/>
          <p:nvPr/>
        </p:nvSpPr>
        <p:spPr>
          <a:xfrm>
            <a:off x="7261839" y="6599813"/>
            <a:ext cx="5324402" cy="1963502"/>
          </a:xfrm>
          <a:prstGeom prst="wedgeEllipseCallout">
            <a:avLst>
              <a:gd name="adj1" fmla="val -45044"/>
              <a:gd name="adj2" fmla="val -85603"/>
            </a:avLst>
          </a:prstGeom>
          <a:noFill/>
          <a:ln w="12700" cap="flat">
            <a:solidFill>
              <a:schemeClr val="tx1"/>
            </a:solidFill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95" name="ポイント！…"/>
          <p:cNvSpPr txBox="1"/>
          <p:nvPr/>
        </p:nvSpPr>
        <p:spPr>
          <a:xfrm>
            <a:off x="8123641" y="6785539"/>
            <a:ext cx="3764921" cy="15799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rPr sz="3200" dirty="0" err="1">
                <a:solidFill>
                  <a:srgbClr val="000000"/>
                </a:solidFill>
              </a:rPr>
              <a:t>ポイント</a:t>
            </a:r>
            <a:r>
              <a:rPr sz="3200" dirty="0">
                <a:solidFill>
                  <a:srgbClr val="000000"/>
                </a:solidFill>
              </a:rPr>
              <a:t>！</a:t>
            </a:r>
            <a:endParaRPr lang="en-US" sz="3200" dirty="0">
              <a:solidFill>
                <a:srgbClr val="000000"/>
              </a:solidFill>
            </a:endParaRP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rPr lang="ja-JP" altLang="en-US" sz="3200" dirty="0">
                <a:solidFill>
                  <a:srgbClr val="000000"/>
                </a:solidFill>
              </a:rPr>
              <a:t> ストレスの軽減</a:t>
            </a:r>
            <a:endParaRPr sz="3200" dirty="0">
              <a:solidFill>
                <a:srgbClr val="000000"/>
              </a:solidFill>
            </a:endParaRPr>
          </a:p>
          <a:p>
            <a:pPr algn="ctr">
              <a:defRPr sz="2400" b="1">
                <a:solidFill>
                  <a:srgbClr val="FFFFFF"/>
                </a:solidFill>
              </a:defRPr>
            </a:pPr>
            <a:r>
              <a:rPr lang="ja-JP" altLang="en-US" sz="3200" dirty="0">
                <a:solidFill>
                  <a:srgbClr val="000000"/>
                </a:solidFill>
              </a:rPr>
              <a:t>巻き込まれを防ぐ</a:t>
            </a:r>
            <a:endParaRPr sz="3200" dirty="0">
              <a:solidFill>
                <a:srgbClr val="000000"/>
              </a:solidFill>
            </a:endParaRPr>
          </a:p>
        </p:txBody>
      </p:sp>
      <p:sp>
        <p:nvSpPr>
          <p:cNvPr id="197" name="Google Shape;121;p4"/>
          <p:cNvSpPr txBox="1">
            <a:spLocks noGrp="1"/>
          </p:cNvSpPr>
          <p:nvPr>
            <p:ph type="sldNum" sz="quarter" idx="4294967295"/>
          </p:nvPr>
        </p:nvSpPr>
        <p:spPr>
          <a:xfrm>
            <a:off x="6396038" y="9220200"/>
            <a:ext cx="206375" cy="28733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C239E-E6A5-E2EB-7DF4-93780890E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27;p16">
            <a:extLst>
              <a:ext uri="{FF2B5EF4-FFF2-40B4-BE49-F238E27FC236}">
                <a16:creationId xmlns:a16="http://schemas.microsoft.com/office/drawing/2014/main" id="{C97E4B33-7B5E-1EC4-B3E5-F0069D3EC031}"/>
              </a:ext>
            </a:extLst>
          </p:cNvPr>
          <p:cNvSpPr/>
          <p:nvPr/>
        </p:nvSpPr>
        <p:spPr>
          <a:xfrm>
            <a:off x="-200" y="678447"/>
            <a:ext cx="1300520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462" name="Google Shape;428;p16">
            <a:extLst>
              <a:ext uri="{FF2B5EF4-FFF2-40B4-BE49-F238E27FC236}">
                <a16:creationId xmlns:a16="http://schemas.microsoft.com/office/drawing/2014/main" id="{8668F948-3F22-9EDF-2DF7-0178D15798A6}"/>
              </a:ext>
            </a:extLst>
          </p:cNvPr>
          <p:cNvSpPr txBox="1"/>
          <p:nvPr/>
        </p:nvSpPr>
        <p:spPr>
          <a:xfrm>
            <a:off x="-200" y="0"/>
            <a:ext cx="6934400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pPr algn="l"/>
            <a:r>
              <a:rPr lang="ja-JP" altLang="en-US" sz="2800" dirty="0"/>
              <a:t>伊勢田　堯先生　心のホームクリニック</a:t>
            </a:r>
            <a:endParaRPr sz="2800" dirty="0"/>
          </a:p>
        </p:txBody>
      </p:sp>
      <p:sp>
        <p:nvSpPr>
          <p:cNvPr id="463" name="Google Shape;429;p16">
            <a:extLst>
              <a:ext uri="{FF2B5EF4-FFF2-40B4-BE49-F238E27FC236}">
                <a16:creationId xmlns:a16="http://schemas.microsoft.com/office/drawing/2014/main" id="{B07CC728-2381-919A-83D9-219B4CF7BE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98500" y="1021086"/>
            <a:ext cx="11607800" cy="803401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88012" indent="0">
              <a:buNone/>
            </a:pPr>
            <a:r>
              <a:rPr kumimoji="1" lang="ja-JP" altLang="en-US" sz="3600" dirty="0"/>
              <a:t>”どう治すか”から”どう生きるか“へ</a:t>
            </a:r>
            <a:endParaRPr kumimoji="1" lang="en-US" altLang="ja-JP" sz="2800" dirty="0"/>
          </a:p>
          <a:p>
            <a:pPr marL="88012" indent="0">
              <a:buNone/>
            </a:pPr>
            <a:r>
              <a:rPr kumimoji="1" lang="ja-JP" altLang="en-US" sz="3600" dirty="0"/>
              <a:t>病気のもとに二つの概念がある。①「指向する課題」（金銭損得、異性、プライド、健康）そのどれかが達成困難になると、生活破綻とともに病気を誘発する。②「家族史的課題」幾世代にわたる家族の文化が本人に色濃く反映している。</a:t>
            </a:r>
            <a:endParaRPr kumimoji="1" lang="en-US" altLang="ja-JP" sz="3600" dirty="0"/>
          </a:p>
          <a:p>
            <a:pPr marL="88012" indent="0">
              <a:buNone/>
            </a:pPr>
            <a:r>
              <a:rPr kumimoji="1" lang="ja-JP" altLang="en-US" sz="3600" dirty="0"/>
              <a:t>「精神疾患があるから人生が行き詰まる」のでなく「人生が行き詰まるから精神症状が発症する」</a:t>
            </a:r>
            <a:endParaRPr kumimoji="1" lang="en-US" altLang="ja-JP" sz="3600" dirty="0"/>
          </a:p>
          <a:p>
            <a:pPr marL="88012" indent="0">
              <a:buNone/>
            </a:pPr>
            <a:r>
              <a:rPr kumimoji="1" lang="ja-JP" altLang="en-US" sz="3600" dirty="0"/>
              <a:t>回復を目指して関係者で作戦会議をする。一番大切なことは「病気をどう治すかではなく一回限りの人生をどう生きるかであり、本人が幸せな人生を全うできるように支援すること」</a:t>
            </a:r>
            <a:endParaRPr kumimoji="1" lang="en-US" altLang="ja-JP" sz="3600" dirty="0"/>
          </a:p>
          <a:p>
            <a:pPr marL="88012" indent="0">
              <a:buNone/>
            </a:pPr>
            <a:endParaRPr kumimoji="1" lang="en-US" altLang="ja-JP" sz="3600" dirty="0"/>
          </a:p>
          <a:p>
            <a:pPr marL="88012" indent="0">
              <a:buNone/>
            </a:pPr>
            <a:endParaRPr kumimoji="1" lang="en-US" altLang="ja-JP" sz="3200" dirty="0"/>
          </a:p>
          <a:p>
            <a:pPr marL="88012" indent="0">
              <a:buNone/>
            </a:pPr>
            <a:endParaRPr kumimoji="1" lang="en-US" altLang="ja-JP" sz="3200" dirty="0"/>
          </a:p>
          <a:p>
            <a:pPr marL="88012" indent="0">
              <a:buNone/>
            </a:pPr>
            <a:endParaRPr kumimoji="1" lang="en-US" altLang="ja-JP" sz="3200" dirty="0"/>
          </a:p>
          <a:p>
            <a:pPr marL="0" indent="0">
              <a:spcBef>
                <a:spcPts val="2700"/>
              </a:spcBef>
              <a:buSzTx/>
              <a:buNone/>
            </a:pPr>
            <a:endParaRPr lang="en-US" dirty="0"/>
          </a:p>
          <a:p>
            <a:pPr marL="0" indent="0">
              <a:spcBef>
                <a:spcPts val="2700"/>
              </a:spcBef>
              <a:buSzTx/>
              <a:buNone/>
            </a:pPr>
            <a:endParaRPr dirty="0"/>
          </a:p>
        </p:txBody>
      </p:sp>
      <p:sp>
        <p:nvSpPr>
          <p:cNvPr id="464" name="Google Shape;430;p16">
            <a:extLst>
              <a:ext uri="{FF2B5EF4-FFF2-40B4-BE49-F238E27FC236}">
                <a16:creationId xmlns:a16="http://schemas.microsoft.com/office/drawing/2014/main" id="{9A46A29E-F306-C809-50C9-D5D89F5A0E5C}"/>
              </a:ext>
            </a:extLst>
          </p:cNvPr>
          <p:cNvSpPr txBox="1"/>
          <p:nvPr/>
        </p:nvSpPr>
        <p:spPr>
          <a:xfrm>
            <a:off x="698498" y="1412977"/>
            <a:ext cx="11607805" cy="671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>
              <a:lnSpc>
                <a:spcPct val="90000"/>
              </a:lnSpc>
              <a:defRPr sz="3800" b="1">
                <a:solidFill>
                  <a:srgbClr val="000000"/>
                </a:solidFill>
              </a:defRPr>
            </a:lvl1pPr>
          </a:lstStyle>
          <a:p>
            <a:endParaRPr dirty="0"/>
          </a:p>
        </p:txBody>
      </p:sp>
      <p:sp>
        <p:nvSpPr>
          <p:cNvPr id="465" name="Google Shape;431;p16">
            <a:extLst>
              <a:ext uri="{FF2B5EF4-FFF2-40B4-BE49-F238E27FC236}">
                <a16:creationId xmlns:a16="http://schemas.microsoft.com/office/drawing/2014/main" id="{94E84EA9-7376-84B7-095D-33C315CA2CA4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6350042" y="9220979"/>
            <a:ext cx="297943" cy="2867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258572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86833F6-09A3-957A-B6FD-E3C1FB8DB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8500" y="3004820"/>
            <a:ext cx="11607800" cy="6096000"/>
          </a:xfrm>
        </p:spPr>
        <p:txBody>
          <a:bodyPr/>
          <a:lstStyle/>
          <a:p>
            <a:r>
              <a:rPr lang="ja-JP" altLang="en-US" dirty="0"/>
              <a:t>家族史の聞き方ー「お子さんの価値観には家族の歴史が反映されている。話せる範囲でこれまでの生活や育児の苦労話を聞かせてください」心情等より選択した行動を中心に父母から別々に聞く</a:t>
            </a:r>
            <a:endParaRPr lang="en-US" altLang="ja-JP" dirty="0"/>
          </a:p>
          <a:p>
            <a:r>
              <a:rPr lang="ja-JP" altLang="en-US" dirty="0"/>
              <a:t>通訳療法ー「本当はお父さんはあなたを心配しているよ」低</a:t>
            </a:r>
            <a:r>
              <a:rPr lang="en-US" altLang="ja-JP" dirty="0"/>
              <a:t>EE</a:t>
            </a:r>
            <a:r>
              <a:rPr lang="ja-JP" altLang="en-US" dirty="0"/>
              <a:t>の家族に変化する　認知症の妄想などにも有効</a:t>
            </a:r>
            <a:endParaRPr lang="en-US" altLang="ja-JP" dirty="0"/>
          </a:p>
          <a:p>
            <a:pPr marL="88012" indent="0">
              <a:buNone/>
            </a:pPr>
            <a:r>
              <a:rPr lang="ja-JP" altLang="en-US" dirty="0"/>
              <a:t>・留守電療法ー勇気や意欲が湧いてくるように短い</a:t>
            </a:r>
            <a:r>
              <a:rPr lang="ja-JP" altLang="en-US"/>
              <a:t>励ましメッ　　　　セージ</a:t>
            </a:r>
            <a:r>
              <a:rPr lang="ja-JP" altLang="en-US" dirty="0"/>
              <a:t>を留守電に残す　日時を決めて定期化がコツ</a:t>
            </a:r>
            <a:endParaRPr lang="en-US" altLang="ja-JP" dirty="0"/>
          </a:p>
          <a:p>
            <a:pPr marL="88012" indent="0">
              <a:buNone/>
            </a:pPr>
            <a:r>
              <a:rPr lang="ja-JP" altLang="en-US" dirty="0"/>
              <a:t>・つぶやき療法，独り言作戦ー返事を期待しない　メッセージは短く具体的に　暖かメッセージを送り続ける</a:t>
            </a:r>
            <a:endParaRPr lang="en-US" altLang="ja-JP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9FE14B0-EA54-A052-6678-1E6D67EB774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marL="88012" indent="0">
              <a:buNone/>
            </a:pPr>
            <a:r>
              <a:rPr lang="en-US" altLang="ja-JP" dirty="0"/>
              <a:t>『</a:t>
            </a:r>
            <a:r>
              <a:rPr lang="ja-JP" altLang="en-US" dirty="0"/>
              <a:t>生活臨床の探求</a:t>
            </a:r>
            <a:r>
              <a:rPr lang="en-US" altLang="ja-JP" dirty="0"/>
              <a:t>』</a:t>
            </a:r>
            <a:r>
              <a:rPr lang="ja-JP" altLang="en-US" dirty="0"/>
              <a:t>より（著者　伊勢田堯、小川一夫他）</a:t>
            </a:r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84956886-199D-C3F0-91CB-88E001B71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生活臨床の実践</a:t>
            </a:r>
          </a:p>
        </p:txBody>
      </p:sp>
    </p:spTree>
    <p:extLst>
      <p:ext uri="{BB962C8B-B14F-4D97-AF65-F5344CB8AC3E}">
        <p14:creationId xmlns:p14="http://schemas.microsoft.com/office/powerpoint/2010/main" val="308830157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9C31805-3A90-A3E0-2B17-C09623D2C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8500" y="2428978"/>
            <a:ext cx="11607800" cy="6884356"/>
          </a:xfrm>
        </p:spPr>
        <p:txBody>
          <a:bodyPr>
            <a:normAutofit fontScale="85000" lnSpcReduction="20000"/>
          </a:bodyPr>
          <a:lstStyle/>
          <a:p>
            <a:pPr marL="88012" indent="0">
              <a:buNone/>
            </a:pPr>
            <a:r>
              <a:rPr kumimoji="1" lang="en-US" altLang="ja-JP" sz="3800" dirty="0"/>
              <a:t>※</a:t>
            </a:r>
            <a:r>
              <a:rPr kumimoji="1" lang="ja-JP" altLang="en-US" sz="3800" dirty="0"/>
              <a:t>「生きているだけで立派です」という心境にどうしたらなれますか？</a:t>
            </a:r>
            <a:endParaRPr kumimoji="1" lang="en-US" altLang="ja-JP" sz="3800" dirty="0"/>
          </a:p>
          <a:p>
            <a:pPr marL="88012" indent="0">
              <a:buNone/>
            </a:pPr>
            <a:endParaRPr kumimoji="1" lang="en-US" altLang="ja-JP" sz="3800" dirty="0"/>
          </a:p>
          <a:p>
            <a:pPr marL="88012" indent="0">
              <a:buNone/>
            </a:pPr>
            <a:r>
              <a:rPr kumimoji="1" lang="en-US" altLang="ja-JP" sz="3800" dirty="0"/>
              <a:t>※</a:t>
            </a:r>
            <a:r>
              <a:rPr kumimoji="1" lang="ja-JP" altLang="en-US" sz="3800" dirty="0"/>
              <a:t>「家族</a:t>
            </a:r>
            <a:r>
              <a:rPr kumimoji="1" lang="en-US" altLang="ja-JP" sz="3800" dirty="0"/>
              <a:t>SST</a:t>
            </a:r>
            <a:r>
              <a:rPr kumimoji="1" lang="ja-JP" altLang="en-US" sz="3800" dirty="0"/>
              <a:t>は依存を深める関わりのように思えます」→「私は私のままで生きてよいのだ」「親が元気なうちに一人で暮らせるように準備しておくからね」</a:t>
            </a:r>
            <a:endParaRPr kumimoji="1" lang="en-US" altLang="ja-JP" sz="3800" dirty="0"/>
          </a:p>
          <a:p>
            <a:pPr marL="88012" indent="0">
              <a:buNone/>
            </a:pPr>
            <a:endParaRPr kumimoji="1" lang="en-US" altLang="ja-JP" sz="3800" dirty="0"/>
          </a:p>
          <a:p>
            <a:pPr marL="88012" indent="0">
              <a:buNone/>
            </a:pPr>
            <a:r>
              <a:rPr kumimoji="1" lang="en-US" altLang="ja-JP" sz="3800" dirty="0"/>
              <a:t>※</a:t>
            </a:r>
            <a:r>
              <a:rPr kumimoji="1" lang="ja-JP" altLang="en-US" sz="3800" dirty="0"/>
              <a:t>医師「家族は手を引いてください」→家族だけで抱え込まず資源を使いましょう。</a:t>
            </a:r>
            <a:endParaRPr kumimoji="1" lang="en-US" altLang="ja-JP" sz="3800" dirty="0"/>
          </a:p>
          <a:p>
            <a:pPr marL="88012" indent="0">
              <a:buNone/>
            </a:pPr>
            <a:endParaRPr kumimoji="1" lang="en-US" altLang="ja-JP" sz="3800" dirty="0"/>
          </a:p>
          <a:p>
            <a:pPr marL="88012" indent="0">
              <a:buNone/>
            </a:pPr>
            <a:r>
              <a:rPr kumimoji="1" lang="en-US" altLang="ja-JP" sz="3800" dirty="0"/>
              <a:t>※</a:t>
            </a:r>
            <a:r>
              <a:rPr kumimoji="1" lang="ja-JP" altLang="en-US" sz="3800" dirty="0"/>
              <a:t>家族が同じ考えで接するには？①一緒に</a:t>
            </a:r>
            <a:r>
              <a:rPr kumimoji="1" lang="en-US" altLang="ja-JP" sz="3800" dirty="0"/>
              <a:t>SST</a:t>
            </a:r>
            <a:r>
              <a:rPr kumimoji="1" lang="ja-JP" altLang="en-US" sz="3800" dirty="0"/>
              <a:t>等に参加する　②同じ本や</a:t>
            </a:r>
            <a:r>
              <a:rPr kumimoji="1" lang="en-US" altLang="ja-JP" sz="3800" dirty="0"/>
              <a:t>DVD</a:t>
            </a:r>
            <a:r>
              <a:rPr kumimoji="1" lang="ja-JP" altLang="en-US" sz="3800" dirty="0"/>
              <a:t>を読む見る　③私メッセージで伝える。</a:t>
            </a:r>
            <a:endParaRPr kumimoji="1" lang="en-US" altLang="ja-JP" sz="3800" dirty="0"/>
          </a:p>
          <a:p>
            <a:endParaRPr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47412EA-1A73-8113-B26E-962E6FC6FC9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C0CE94DC-01F1-535A-680E-9E0909B93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4000" dirty="0"/>
              <a:t>皆さんのお考えは？</a:t>
            </a:r>
          </a:p>
        </p:txBody>
      </p:sp>
    </p:spTree>
    <p:extLst>
      <p:ext uri="{BB962C8B-B14F-4D97-AF65-F5344CB8AC3E}">
        <p14:creationId xmlns:p14="http://schemas.microsoft.com/office/powerpoint/2010/main" val="17720716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26;p5"/>
          <p:cNvSpPr/>
          <p:nvPr/>
        </p:nvSpPr>
        <p:spPr>
          <a:xfrm>
            <a:off x="-200" y="678447"/>
            <a:ext cx="1300520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00" name="Google Shape;127;p5"/>
          <p:cNvSpPr txBox="1"/>
          <p:nvPr/>
        </p:nvSpPr>
        <p:spPr>
          <a:xfrm>
            <a:off x="-6981" y="150866"/>
            <a:ext cx="3220518" cy="447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t>4. 家族SSTのポイント</a:t>
            </a:r>
          </a:p>
        </p:txBody>
      </p:sp>
      <p:sp>
        <p:nvSpPr>
          <p:cNvPr id="201" name="Google Shape;128;p5"/>
          <p:cNvSpPr txBox="1"/>
          <p:nvPr/>
        </p:nvSpPr>
        <p:spPr>
          <a:xfrm>
            <a:off x="806601" y="2841222"/>
            <a:ext cx="11391598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7200">
                <a:solidFill>
                  <a:srgbClr val="000000"/>
                </a:solidFill>
              </a:defRPr>
            </a:pPr>
            <a:r>
              <a:rPr lang="ja-JP" altLang="en-US" dirty="0"/>
              <a:t>① 「</a:t>
            </a:r>
            <a:r>
              <a:rPr lang="ja-JP" altLang="en-US" u="sng" dirty="0"/>
              <a:t>受信が中心</a:t>
            </a:r>
            <a:r>
              <a:rPr lang="ja-JP" altLang="en-US" dirty="0"/>
              <a:t>」</a:t>
            </a:r>
          </a:p>
        </p:txBody>
      </p:sp>
      <p:sp>
        <p:nvSpPr>
          <p:cNvPr id="202" name="Google Shape;129;p5"/>
          <p:cNvSpPr txBox="1"/>
          <p:nvPr/>
        </p:nvSpPr>
        <p:spPr>
          <a:xfrm>
            <a:off x="461176" y="6189788"/>
            <a:ext cx="11391598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ctr">
              <a:defRPr sz="7200">
                <a:solidFill>
                  <a:srgbClr val="000000"/>
                </a:solidFill>
              </a:defRPr>
            </a:pPr>
            <a:r>
              <a:rPr dirty="0"/>
              <a:t>② </a:t>
            </a:r>
            <a:r>
              <a:rPr lang="ja-JP" altLang="en-US" dirty="0"/>
              <a:t>「</a:t>
            </a:r>
            <a:r>
              <a:rPr lang="ja-JP" altLang="en-US" sz="6600" u="sng" dirty="0"/>
              <a:t>健康な部分を伸ばす</a:t>
            </a:r>
            <a:r>
              <a:rPr sz="6600" dirty="0"/>
              <a:t>」</a:t>
            </a:r>
          </a:p>
        </p:txBody>
      </p:sp>
      <p:sp>
        <p:nvSpPr>
          <p:cNvPr id="203" name="Google Shape;130;p5"/>
          <p:cNvSpPr txBox="1"/>
          <p:nvPr/>
        </p:nvSpPr>
        <p:spPr>
          <a:xfrm>
            <a:off x="4457424" y="2186707"/>
            <a:ext cx="4238701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ctr">
              <a:defRPr sz="3200">
                <a:solidFill>
                  <a:srgbClr val="000000"/>
                </a:solidFill>
              </a:defRPr>
            </a:lvl1pPr>
          </a:lstStyle>
          <a:p>
            <a:r>
              <a:rPr lang="ja-JP" altLang="en-US" dirty="0"/>
              <a:t>コミュニケーションは</a:t>
            </a:r>
            <a:endParaRPr dirty="0"/>
          </a:p>
        </p:txBody>
      </p:sp>
      <p:sp>
        <p:nvSpPr>
          <p:cNvPr id="204" name="Google Shape;131;p5"/>
          <p:cNvSpPr txBox="1"/>
          <p:nvPr/>
        </p:nvSpPr>
        <p:spPr>
          <a:xfrm>
            <a:off x="4457424" y="5150047"/>
            <a:ext cx="423870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000">
                <a:solidFill>
                  <a:srgbClr val="000000"/>
                </a:solidFill>
              </a:defRPr>
            </a:lvl1pPr>
          </a:lstStyle>
          <a:p>
            <a:r>
              <a:rPr lang="ja-JP" altLang="en-US" dirty="0"/>
              <a:t>ご本人の</a:t>
            </a:r>
            <a:endParaRPr dirty="0"/>
          </a:p>
        </p:txBody>
      </p:sp>
      <p:sp>
        <p:nvSpPr>
          <p:cNvPr id="205" name="Google Shape;132;p5"/>
          <p:cNvSpPr txBox="1">
            <a:spLocks noGrp="1"/>
          </p:cNvSpPr>
          <p:nvPr>
            <p:ph type="sldNum" sz="quarter" idx="4294967295"/>
          </p:nvPr>
        </p:nvSpPr>
        <p:spPr>
          <a:xfrm>
            <a:off x="6399339" y="9220979"/>
            <a:ext cx="206122" cy="28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8</a:t>
            </a:fld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19;p10"/>
          <p:cNvSpPr/>
          <p:nvPr/>
        </p:nvSpPr>
        <p:spPr>
          <a:xfrm>
            <a:off x="-200" y="678447"/>
            <a:ext cx="1300520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78" name="Google Shape;220;p10"/>
          <p:cNvSpPr txBox="1"/>
          <p:nvPr/>
        </p:nvSpPr>
        <p:spPr>
          <a:xfrm>
            <a:off x="51554" y="125819"/>
            <a:ext cx="3537207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5.</a:t>
            </a:r>
            <a:r>
              <a:rPr dirty="0"/>
              <a:t> 「</a:t>
            </a:r>
            <a:r>
              <a:rPr dirty="0" err="1"/>
              <a:t>受信が中心」とは</a:t>
            </a:r>
            <a:r>
              <a:rPr dirty="0"/>
              <a:t>？</a:t>
            </a:r>
          </a:p>
        </p:txBody>
      </p:sp>
      <p:sp>
        <p:nvSpPr>
          <p:cNvPr id="279" name="Google Shape;221;p10"/>
          <p:cNvSpPr txBox="1">
            <a:spLocks noGrp="1"/>
          </p:cNvSpPr>
          <p:nvPr>
            <p:ph type="sldNum" sz="quarter" idx="4294967295"/>
          </p:nvPr>
        </p:nvSpPr>
        <p:spPr>
          <a:xfrm>
            <a:off x="6496032" y="9257046"/>
            <a:ext cx="195566" cy="30264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>
                <a:solidFill>
                  <a:schemeClr val="tx1"/>
                </a:solidFill>
              </a:rPr>
              <a:t>9</a:t>
            </a:fld>
            <a:endParaRPr>
              <a:solidFill>
                <a:schemeClr val="tx1"/>
              </a:solidFill>
            </a:endParaRPr>
          </a:p>
        </p:txBody>
      </p:sp>
      <p:sp>
        <p:nvSpPr>
          <p:cNvPr id="280" name="Google Shape;222;p10"/>
          <p:cNvSpPr txBox="1"/>
          <p:nvPr/>
        </p:nvSpPr>
        <p:spPr>
          <a:xfrm>
            <a:off x="3588761" y="1226522"/>
            <a:ext cx="563767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ctr">
              <a:defRPr sz="2800">
                <a:solidFill>
                  <a:srgbClr val="000000"/>
                </a:solidFill>
              </a:defRPr>
            </a:pPr>
            <a:r>
              <a:rPr dirty="0"/>
              <a:t>●</a:t>
            </a:r>
            <a:r>
              <a:rPr lang="en-US" altLang="ja-JP" u="sng" dirty="0"/>
              <a:t>SST</a:t>
            </a:r>
            <a:r>
              <a:rPr lang="ja-JP" altLang="en-US" u="sng" dirty="0"/>
              <a:t>と</a:t>
            </a:r>
            <a:r>
              <a:rPr u="sng" dirty="0" err="1"/>
              <a:t>コミュニケーションの構造</a:t>
            </a:r>
            <a:endParaRPr u="sng" dirty="0"/>
          </a:p>
        </p:txBody>
      </p:sp>
      <p:sp>
        <p:nvSpPr>
          <p:cNvPr id="281" name="Google Shape;223;p10"/>
          <p:cNvSpPr/>
          <p:nvPr/>
        </p:nvSpPr>
        <p:spPr>
          <a:xfrm>
            <a:off x="980095" y="5973241"/>
            <a:ext cx="2955062" cy="2960455"/>
          </a:xfrm>
          <a:prstGeom prst="ellipse">
            <a:avLst/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2" name="Google Shape;224;p10"/>
          <p:cNvSpPr txBox="1"/>
          <p:nvPr/>
        </p:nvSpPr>
        <p:spPr>
          <a:xfrm>
            <a:off x="1549575" y="6713147"/>
            <a:ext cx="1816102" cy="9588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6700">
                <a:solidFill>
                  <a:srgbClr val="000000"/>
                </a:solidFill>
              </a:defRPr>
            </a:lvl1pPr>
          </a:lstStyle>
          <a:p>
            <a:r>
              <a:t>受信</a:t>
            </a:r>
          </a:p>
        </p:txBody>
      </p:sp>
      <p:sp>
        <p:nvSpPr>
          <p:cNvPr id="283" name="Google Shape;225;p10"/>
          <p:cNvSpPr txBox="1"/>
          <p:nvPr/>
        </p:nvSpPr>
        <p:spPr>
          <a:xfrm>
            <a:off x="1029056" y="7807509"/>
            <a:ext cx="2723316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ctr">
              <a:defRPr sz="2400">
                <a:solidFill>
                  <a:srgbClr val="FF2600"/>
                </a:solidFill>
              </a:defRPr>
            </a:lvl1pPr>
          </a:lstStyle>
          <a:p>
            <a:pPr algn="l"/>
            <a:r>
              <a:rPr dirty="0">
                <a:solidFill>
                  <a:schemeClr val="tx1"/>
                </a:solidFill>
              </a:rPr>
              <a:t>「</a:t>
            </a:r>
            <a:r>
              <a:rPr lang="ja-JP" altLang="en-US" sz="2000" dirty="0">
                <a:solidFill>
                  <a:schemeClr val="tx1"/>
                </a:solidFill>
              </a:rPr>
              <a:t>受け取る・聞く」</a:t>
            </a:r>
            <a:endParaRPr sz="2000" dirty="0">
              <a:solidFill>
                <a:schemeClr val="tx1"/>
              </a:solidFill>
            </a:endParaRPr>
          </a:p>
        </p:txBody>
      </p:sp>
      <p:sp>
        <p:nvSpPr>
          <p:cNvPr id="284" name="Google Shape;226;p10"/>
          <p:cNvSpPr/>
          <p:nvPr/>
        </p:nvSpPr>
        <p:spPr>
          <a:xfrm>
            <a:off x="5103265" y="5973241"/>
            <a:ext cx="2955062" cy="2960455"/>
          </a:xfrm>
          <a:prstGeom prst="ellipse">
            <a:avLst/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5" name="Google Shape;227;p10"/>
          <p:cNvSpPr txBox="1"/>
          <p:nvPr/>
        </p:nvSpPr>
        <p:spPr>
          <a:xfrm>
            <a:off x="5672746" y="6713147"/>
            <a:ext cx="1816101" cy="9588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6700">
                <a:solidFill>
                  <a:srgbClr val="000000"/>
                </a:solidFill>
              </a:defRPr>
            </a:lvl1pPr>
          </a:lstStyle>
          <a:p>
            <a:r>
              <a:t>処理</a:t>
            </a:r>
          </a:p>
        </p:txBody>
      </p:sp>
      <p:sp>
        <p:nvSpPr>
          <p:cNvPr id="286" name="Google Shape;228;p10"/>
          <p:cNvSpPr txBox="1"/>
          <p:nvPr/>
        </p:nvSpPr>
        <p:spPr>
          <a:xfrm>
            <a:off x="5766217" y="7807509"/>
            <a:ext cx="1629158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FF2600"/>
                </a:solidFill>
              </a:defRPr>
            </a:lvl1pPr>
          </a:lstStyle>
          <a:p>
            <a:r>
              <a:rPr dirty="0">
                <a:solidFill>
                  <a:schemeClr val="tx1"/>
                </a:solidFill>
              </a:rPr>
              <a:t>「</a:t>
            </a:r>
            <a:r>
              <a:rPr dirty="0" err="1">
                <a:solidFill>
                  <a:schemeClr val="tx1"/>
                </a:solidFill>
              </a:rPr>
              <a:t>考える</a:t>
            </a:r>
            <a:r>
              <a:rPr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287" name="Google Shape;229;p10"/>
          <p:cNvSpPr/>
          <p:nvPr/>
        </p:nvSpPr>
        <p:spPr>
          <a:xfrm>
            <a:off x="9226435" y="5973241"/>
            <a:ext cx="2955062" cy="2960455"/>
          </a:xfrm>
          <a:prstGeom prst="ellipse">
            <a:avLst/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8" name="Google Shape;230;p10"/>
          <p:cNvSpPr txBox="1"/>
          <p:nvPr/>
        </p:nvSpPr>
        <p:spPr>
          <a:xfrm>
            <a:off x="9795916" y="6713147"/>
            <a:ext cx="1816102" cy="9588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6700">
                <a:solidFill>
                  <a:srgbClr val="000000"/>
                </a:solidFill>
              </a:defRPr>
            </a:lvl1pPr>
          </a:lstStyle>
          <a:p>
            <a:r>
              <a:t>送信</a:t>
            </a:r>
          </a:p>
        </p:txBody>
      </p:sp>
      <p:sp>
        <p:nvSpPr>
          <p:cNvPr id="289" name="Google Shape;231;p10"/>
          <p:cNvSpPr txBox="1"/>
          <p:nvPr/>
        </p:nvSpPr>
        <p:spPr>
          <a:xfrm>
            <a:off x="9432187" y="7807509"/>
            <a:ext cx="2543558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400">
                <a:solidFill>
                  <a:srgbClr val="FF2600"/>
                </a:solidFill>
              </a:defRPr>
            </a:lvl1pPr>
          </a:lstStyle>
          <a:p>
            <a:r>
              <a:rPr dirty="0">
                <a:solidFill>
                  <a:schemeClr val="tx1"/>
                </a:solidFill>
              </a:rPr>
              <a:t>「</a:t>
            </a:r>
            <a:r>
              <a:rPr lang="ja-JP" altLang="en-US" dirty="0">
                <a:solidFill>
                  <a:schemeClr val="tx1"/>
                </a:solidFill>
              </a:rPr>
              <a:t>伝える・話す</a:t>
            </a:r>
            <a:r>
              <a:rPr dirty="0">
                <a:solidFill>
                  <a:schemeClr val="tx1"/>
                </a:solidFill>
              </a:rPr>
              <a:t>」</a:t>
            </a:r>
          </a:p>
        </p:txBody>
      </p:sp>
      <p:sp>
        <p:nvSpPr>
          <p:cNvPr id="290" name="Google Shape;232;p10"/>
          <p:cNvSpPr/>
          <p:nvPr/>
        </p:nvSpPr>
        <p:spPr>
          <a:xfrm>
            <a:off x="3958123" y="6818466"/>
            <a:ext cx="1122174" cy="1270002"/>
          </a:xfrm>
          <a:prstGeom prst="rightArrow">
            <a:avLst>
              <a:gd name="adj1" fmla="val 32000"/>
              <a:gd name="adj2" fmla="val 72431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91" name="Google Shape;233;p10"/>
          <p:cNvSpPr/>
          <p:nvPr/>
        </p:nvSpPr>
        <p:spPr>
          <a:xfrm>
            <a:off x="8081295" y="6818466"/>
            <a:ext cx="1122174" cy="1270002"/>
          </a:xfrm>
          <a:prstGeom prst="rightArrow">
            <a:avLst>
              <a:gd name="adj1" fmla="val 32000"/>
              <a:gd name="adj2" fmla="val 72431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92" name="Google Shape;234;p10"/>
          <p:cNvSpPr/>
          <p:nvPr/>
        </p:nvSpPr>
        <p:spPr>
          <a:xfrm>
            <a:off x="2857387" y="2138597"/>
            <a:ext cx="7100421" cy="3641035"/>
          </a:xfrm>
          <a:prstGeom prst="wedgeEllipseCallout">
            <a:avLst>
              <a:gd name="adj1" fmla="val -51463"/>
              <a:gd name="adj2" fmla="val 55082"/>
            </a:avLst>
          </a:prstGeom>
          <a:noFill/>
          <a:ln w="12700">
            <a:solidFill>
              <a:schemeClr val="tx1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</a:defRPr>
            </a:pPr>
            <a:endParaRPr dirty="0">
              <a:solidFill>
                <a:schemeClr val="tx1"/>
              </a:solidFill>
            </a:endParaRPr>
          </a:p>
        </p:txBody>
      </p:sp>
      <p:sp>
        <p:nvSpPr>
          <p:cNvPr id="293" name="Google Shape;235;p10"/>
          <p:cNvSpPr txBox="1"/>
          <p:nvPr/>
        </p:nvSpPr>
        <p:spPr>
          <a:xfrm>
            <a:off x="3778249" y="4634934"/>
            <a:ext cx="544830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000" b="1">
                <a:solidFill>
                  <a:srgbClr val="FFFFFF"/>
                </a:solidFill>
              </a:defRPr>
            </a:lvl1pPr>
          </a:lstStyle>
          <a:p>
            <a:r>
              <a:rPr dirty="0">
                <a:solidFill>
                  <a:schemeClr val="tx1"/>
                </a:solidFill>
              </a:rPr>
              <a:t>「</a:t>
            </a:r>
            <a:r>
              <a:rPr dirty="0" err="1">
                <a:solidFill>
                  <a:schemeClr val="tx1"/>
                </a:solidFill>
              </a:rPr>
              <a:t>ここ」を重点的に練習する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94" name="Google Shape;236;p10"/>
          <p:cNvSpPr txBox="1"/>
          <p:nvPr/>
        </p:nvSpPr>
        <p:spPr>
          <a:xfrm>
            <a:off x="4613353" y="2448394"/>
            <a:ext cx="1638099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rPr>
                <a:solidFill>
                  <a:schemeClr val="tx1"/>
                </a:solidFill>
              </a:rPr>
              <a:t>S</a:t>
            </a:r>
            <a:r>
              <a:rPr sz="2800">
                <a:solidFill>
                  <a:schemeClr val="tx1"/>
                </a:solidFill>
              </a:rPr>
              <a:t>ocial</a:t>
            </a:r>
          </a:p>
          <a:p>
            <a:pPr>
              <a:defRPr sz="4000">
                <a:solidFill>
                  <a:srgbClr val="FFFFFF"/>
                </a:solidFill>
              </a:defRPr>
            </a:pPr>
            <a:r>
              <a:rPr>
                <a:solidFill>
                  <a:schemeClr val="tx1"/>
                </a:solidFill>
              </a:rPr>
              <a:t>S</a:t>
            </a:r>
            <a:r>
              <a:rPr sz="2800">
                <a:solidFill>
                  <a:schemeClr val="tx1"/>
                </a:solidFill>
              </a:rPr>
              <a:t>kills </a:t>
            </a:r>
          </a:p>
          <a:p>
            <a:pPr>
              <a:defRPr sz="4000">
                <a:solidFill>
                  <a:srgbClr val="FFFFFF"/>
                </a:solidFill>
              </a:defRPr>
            </a:pPr>
            <a:r>
              <a:rPr>
                <a:solidFill>
                  <a:schemeClr val="tx1"/>
                </a:solidFill>
              </a:rPr>
              <a:t>T</a:t>
            </a:r>
            <a:r>
              <a:rPr sz="2800">
                <a:solidFill>
                  <a:schemeClr val="tx1"/>
                </a:solidFill>
              </a:rPr>
              <a:t>raining</a:t>
            </a:r>
          </a:p>
        </p:txBody>
      </p:sp>
      <p:sp>
        <p:nvSpPr>
          <p:cNvPr id="295" name="Google Shape;237;p10"/>
          <p:cNvSpPr txBox="1"/>
          <p:nvPr/>
        </p:nvSpPr>
        <p:spPr>
          <a:xfrm>
            <a:off x="6407597" y="2377830"/>
            <a:ext cx="2658086" cy="20903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ctr">
              <a:defRPr sz="3000">
                <a:solidFill>
                  <a:srgbClr val="FFFFFF"/>
                </a:solidFill>
              </a:defRPr>
            </a:lvl1pPr>
          </a:lstStyle>
          <a:p>
            <a:pPr algn="l">
              <a:lnSpc>
                <a:spcPct val="150000"/>
              </a:lnSpc>
            </a:pPr>
            <a:r>
              <a:rPr lang="ja-JP" altLang="en-US" dirty="0">
                <a:solidFill>
                  <a:schemeClr val="tx1"/>
                </a:solidFill>
              </a:rPr>
              <a:t>社会生活</a:t>
            </a:r>
            <a:endParaRPr lang="en-US" altLang="ja-JP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ja-JP" altLang="en-US" dirty="0">
                <a:solidFill>
                  <a:schemeClr val="tx1"/>
                </a:solidFill>
              </a:rPr>
              <a:t>スキル</a:t>
            </a:r>
            <a:endParaRPr lang="en-US" altLang="ja-JP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ja-JP" altLang="en-US" dirty="0">
                <a:solidFill>
                  <a:schemeClr val="tx1"/>
                </a:solidFill>
              </a:rPr>
              <a:t>トレーニング</a:t>
            </a:r>
            <a:endParaRPr lang="en-US" altLang="ja-JP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1555</TotalTime>
  <Words>1373</Words>
  <Application>Microsoft Office PowerPoint</Application>
  <PresentationFormat>ユーザー設定</PresentationFormat>
  <Paragraphs>239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3" baseType="lpstr">
      <vt:lpstr>游ゴシック Light</vt:lpstr>
      <vt:lpstr>Arial</vt:lpstr>
      <vt:lpstr>21_BasicWhite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生活臨床の実践</vt:lpstr>
      <vt:lpstr>皆さんのお考えは？</vt:lpstr>
      <vt:lpstr>PowerPoint プレゼンテーション</vt:lpstr>
      <vt:lpstr>PowerPoint プレゼンテーション</vt:lpstr>
      <vt:lpstr>聞くことが大切な理由＆聞き方</vt:lpstr>
      <vt:lpstr>PowerPoint プレゼンテーション</vt:lpstr>
      <vt:lpstr>・気持ちに寄り添うための会話の5つのポイント</vt:lpstr>
      <vt:lpstr>PowerPoint プレゼンテーション</vt:lpstr>
      <vt:lpstr>健康な部分を伸ばす</vt:lpstr>
      <vt:lpstr>PowerPoint プレゼンテーション</vt:lpstr>
      <vt:lpstr>実際にやってみよう</vt:lpstr>
      <vt:lpstr>皆さんのお話（お一人１～２分で）</vt:lpstr>
      <vt:lpstr>自由記載欄</vt:lpstr>
      <vt:lpstr>ポイント：「ごめんなさい」でサンドイッチする</vt:lpstr>
      <vt:lpstr>実際にやってみよう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向川原聖名子</dc:creator>
  <cp:lastModifiedBy>morita</cp:lastModifiedBy>
  <cp:revision>39</cp:revision>
  <cp:lastPrinted>2026-06-10T21:23:46Z</cp:lastPrinted>
  <dcterms:modified xsi:type="dcterms:W3CDTF">2026-06-10T21:30:57Z</dcterms:modified>
</cp:coreProperties>
</file>