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89" r:id="rId6"/>
    <p:sldId id="260" r:id="rId7"/>
    <p:sldId id="265" r:id="rId8"/>
    <p:sldId id="283" r:id="rId9"/>
    <p:sldId id="285" r:id="rId10"/>
    <p:sldId id="268" r:id="rId11"/>
    <p:sldId id="267" r:id="rId12"/>
    <p:sldId id="261" r:id="rId13"/>
    <p:sldId id="287" r:id="rId14"/>
    <p:sldId id="274" r:id="rId15"/>
    <p:sldId id="281" r:id="rId16"/>
    <p:sldId id="275" r:id="rId17"/>
    <p:sldId id="284" r:id="rId18"/>
    <p:sldId id="279" r:id="rId19"/>
  </p:sldIdLst>
  <p:sldSz cx="13004800" cy="9753600"/>
  <p:notesSz cx="6888163" cy="100203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9FB59C-6B2D-4C94-BC38-62F6BE650085}" v="11" dt="2025-06-08T01:56:09.02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napToGrid="0">
      <p:cViewPr varScale="1">
        <p:scale>
          <a:sx n="44" d="100"/>
          <a:sy n="44" d="100"/>
        </p:scale>
        <p:origin x="13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ja-JP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9524300000000002E-2"/>
          <c:y val="4.5304799999999999E-2"/>
          <c:w val="0.93547599999999997"/>
          <c:h val="0.880487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地域1</c:v>
                </c:pt>
              </c:strCache>
            </c:strRef>
          </c:tx>
          <c:spPr>
            <a:solidFill>
              <a:srgbClr val="52585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薬なし</c:v>
                </c:pt>
                <c:pt idx="1">
                  <c:v>薬のみ</c:v>
                </c:pt>
                <c:pt idx="2">
                  <c:v>薬＋当事者SST</c:v>
                </c:pt>
                <c:pt idx="3">
                  <c:v>薬＋家族SST</c:v>
                </c:pt>
                <c:pt idx="4">
                  <c:v>名称未設定1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81</c:v>
                </c:pt>
                <c:pt idx="1">
                  <c:v>29</c:v>
                </c:pt>
                <c:pt idx="2">
                  <c:v>27</c:v>
                </c:pt>
                <c:pt idx="3">
                  <c:v>9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1-4695-9AB0-E3D0F579C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8422" y="4759643"/>
            <a:ext cx="5051320" cy="4509135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09700"/>
            <a:ext cx="11607801" cy="671803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7" name="Google Shape;51;p31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0">
              <a:spcBef>
                <a:spcPts val="130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9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98500" y="3568700"/>
            <a:ext cx="11607800" cy="2617789"/>
          </a:xfrm>
          <a:prstGeom prst="rect">
            <a:avLst/>
          </a:prstGeom>
        </p:spPr>
        <p:txBody>
          <a:bodyPr anchor="ctr"/>
          <a:lstStyle>
            <a:lvl1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1pPr>
            <a:lvl2pPr marL="228600" indent="4572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2pPr>
            <a:lvl3pPr marL="228600" indent="9144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3pPr>
            <a:lvl4pPr marL="22860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4pPr>
            <a:lvl5pPr marL="22860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6209979"/>
            <a:ext cx="11607800" cy="671804"/>
          </a:xfrm>
          <a:prstGeom prst="rect">
            <a:avLst/>
          </a:prstGeom>
        </p:spPr>
        <p:txBody>
          <a:bodyPr/>
          <a:lstStyle>
            <a:lvl1pPr marL="228600" indent="0" algn="ctr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14" name="Google Shape;58;p33"/>
          <p:cNvSpPr txBox="1">
            <a:spLocks noGrp="1"/>
          </p:cNvSpPr>
          <p:nvPr>
            <p:ph type="body" idx="21"/>
          </p:nvPr>
        </p:nvSpPr>
        <p:spPr>
          <a:xfrm>
            <a:off x="698500" y="999065"/>
            <a:ext cx="11607800" cy="5210916"/>
          </a:xfrm>
          <a:prstGeom prst="rect">
            <a:avLst/>
          </a:prstGeom>
        </p:spPr>
        <p:txBody>
          <a:bodyPr anchor="b"/>
          <a:lstStyle/>
          <a:p>
            <a: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7600"/>
            </a:pPr>
            <a:endParaRPr/>
          </a:p>
        </p:txBody>
      </p:sp>
      <p:sp>
        <p:nvSpPr>
          <p:cNvPr id="1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228600" indent="0">
              <a:spcBef>
                <a:spcPts val="0"/>
              </a:spcBef>
              <a:buClrTx/>
              <a:buSzTx/>
              <a:buFontTx/>
              <a:buNone/>
              <a:defRPr sz="6000"/>
            </a:lvl1pPr>
            <a:lvl2pPr marL="228600" indent="457200">
              <a:spcBef>
                <a:spcPts val="0"/>
              </a:spcBef>
              <a:buClrTx/>
              <a:buSzTx/>
              <a:buFontTx/>
              <a:buNone/>
              <a:defRPr sz="6000"/>
            </a:lvl2pPr>
            <a:lvl3pPr marL="228600" indent="914400">
              <a:spcBef>
                <a:spcPts val="0"/>
              </a:spcBef>
              <a:buClrTx/>
              <a:buSzTx/>
              <a:buFontTx/>
              <a:buNone/>
              <a:defRPr sz="6000"/>
            </a:lvl3pPr>
            <a:lvl4pPr marL="228600" indent="1371600">
              <a:spcBef>
                <a:spcPts val="0"/>
              </a:spcBef>
              <a:buClrTx/>
              <a:buSzTx/>
              <a:buFontTx/>
              <a:buNone/>
              <a:defRPr sz="6000"/>
            </a:lvl4pPr>
            <a:lvl5pPr marL="228600" indent="1828800">
              <a:spcBef>
                <a:spcPts val="0"/>
              </a:spcBef>
              <a:buClrTx/>
              <a:buSzTx/>
              <a:buFontTx/>
              <a:buNone/>
              <a:defRPr sz="6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23" name="Google Shape;62;p34"/>
          <p:cNvSpPr txBox="1">
            <a:spLocks noGrp="1"/>
          </p:cNvSpPr>
          <p:nvPr>
            <p:ph type="body" sz="quarter" idx="21"/>
          </p:nvPr>
        </p:nvSpPr>
        <p:spPr>
          <a:xfrm>
            <a:off x="1219200" y="6426199"/>
            <a:ext cx="11049000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1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65;p35"/>
          <p:cNvSpPr>
            <a:spLocks noGrp="1"/>
          </p:cNvSpPr>
          <p:nvPr>
            <p:ph type="pic" idx="21"/>
          </p:nvPr>
        </p:nvSpPr>
        <p:spPr>
          <a:xfrm>
            <a:off x="-2082800" y="687557"/>
            <a:ext cx="11165190" cy="83738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2" name="Google Shape;66;p35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Google Shape;67;p35"/>
          <p:cNvSpPr>
            <a:spLocks noGrp="1"/>
          </p:cNvSpPr>
          <p:nvPr>
            <p:ph type="pic" idx="23"/>
          </p:nvPr>
        </p:nvSpPr>
        <p:spPr>
          <a:xfrm>
            <a:off x="4984750" y="2749412"/>
            <a:ext cx="7937500" cy="92382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70;p36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657487"/>
            <a:ext cx="11607801" cy="461061"/>
          </a:xfrm>
          <a:prstGeom prst="rect">
            <a:avLst/>
          </a:prstGeom>
        </p:spPr>
        <p:txBody>
          <a:bodyPr anchor="b"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8405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2pPr>
            <a:lvl3pPr marL="12977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3pPr>
            <a:lvl4pPr marL="17549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4pPr>
            <a:lvl5pPr marL="22121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1854200"/>
            <a:ext cx="11609058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20" name="Google Shape;14;p23"/>
          <p:cNvSpPr txBox="1">
            <a:spLocks noGrp="1"/>
          </p:cNvSpPr>
          <p:nvPr>
            <p:ph type="body" sz="quarter" idx="2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21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7;p24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3" cy="106821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Google Shape;20;p24"/>
          <p:cNvSpPr txBox="1">
            <a:spLocks noGrp="1"/>
          </p:cNvSpPr>
          <p:nvPr>
            <p:ph type="body" sz="quarter" idx="22"/>
          </p:nvPr>
        </p:nvSpPr>
        <p:spPr>
          <a:xfrm>
            <a:off x="698499" y="571499"/>
            <a:ext cx="11607803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49974" y="9220979"/>
            <a:ext cx="297943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3;p25"/>
          <p:cNvSpPr>
            <a:spLocks noGrp="1"/>
          </p:cNvSpPr>
          <p:nvPr>
            <p:ph type="pic" idx="21"/>
          </p:nvPr>
        </p:nvSpPr>
        <p:spPr>
          <a:xfrm>
            <a:off x="5319128" y="495298"/>
            <a:ext cx="7543802" cy="87800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692533"/>
            <a:ext cx="5105400" cy="4387467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4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0" name="Google Shape;29;p26"/>
          <p:cNvSpPr txBox="1">
            <a:spLocks noGrp="1"/>
          </p:cNvSpPr>
          <p:nvPr>
            <p:ph type="body" sz="quarter" idx="21"/>
          </p:nvPr>
        </p:nvSpPr>
        <p:spPr>
          <a:xfrm>
            <a:off x="698499" y="1412977"/>
            <a:ext cx="11607803" cy="671804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51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36;p28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9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5105400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600"/>
            </a:lvl1pPr>
            <a:lvl2pPr marL="9882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2pPr>
            <a:lvl3pPr marL="14454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3pPr>
            <a:lvl4pPr marL="19026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4pPr>
            <a:lvl5pPr marL="23598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0" name="Google Shape;39;p28"/>
          <p:cNvSpPr txBox="1">
            <a:spLocks noGrp="1"/>
          </p:cNvSpPr>
          <p:nvPr>
            <p:ph type="body" sz="half" idx="22"/>
          </p:nvPr>
        </p:nvSpPr>
        <p:spPr>
          <a:xfrm>
            <a:off x="698500" y="3480196"/>
            <a:ext cx="5105400" cy="55931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7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8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11607801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144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3716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8288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60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7432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2004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576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1148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76;p1"/>
          <p:cNvSpPr/>
          <p:nvPr/>
        </p:nvSpPr>
        <p:spPr>
          <a:xfrm>
            <a:off x="1583802" y="1474770"/>
            <a:ext cx="9624302" cy="3995400"/>
          </a:xfrm>
          <a:prstGeom prst="ellipse">
            <a:avLst/>
          </a:prstGeom>
          <a:solidFill>
            <a:srgbClr val="D6D6D6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2" name="Google Shape;77;p1"/>
          <p:cNvSpPr/>
          <p:nvPr/>
        </p:nvSpPr>
        <p:spPr>
          <a:xfrm>
            <a:off x="1866912" y="1726455"/>
            <a:ext cx="1835988" cy="736604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EB220C"/>
                </a:solidFill>
              </a:defRPr>
            </a:pPr>
            <a:endParaRPr/>
          </a:p>
        </p:txBody>
      </p:sp>
      <p:sp>
        <p:nvSpPr>
          <p:cNvPr id="153" name="Google Shape;78;p1"/>
          <p:cNvSpPr txBox="1"/>
          <p:nvPr/>
        </p:nvSpPr>
        <p:spPr>
          <a:xfrm>
            <a:off x="4617756" y="7653931"/>
            <a:ext cx="3975102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600">
                <a:solidFill>
                  <a:srgbClr val="000000"/>
                </a:solidFill>
              </a:defRPr>
            </a:pPr>
            <a:r>
              <a:rPr dirty="0"/>
              <a:t>【</a:t>
            </a:r>
            <a:r>
              <a:rPr dirty="0" err="1"/>
              <a:t>SSTリーダ</a:t>
            </a:r>
            <a:r>
              <a:rPr dirty="0"/>
              <a:t>ー】</a:t>
            </a:r>
          </a:p>
          <a:p>
            <a:pPr algn="ctr">
              <a:defRPr sz="1600">
                <a:solidFill>
                  <a:srgbClr val="000000"/>
                </a:solidFill>
              </a:defRPr>
            </a:pPr>
            <a:r>
              <a:rPr dirty="0" err="1"/>
              <a:t>公認心理師・精神保健福祉士・社会福祉士</a:t>
            </a:r>
            <a:endParaRPr dirty="0"/>
          </a:p>
          <a:p>
            <a:pPr algn="ctr">
              <a:defRPr sz="2400">
                <a:solidFill>
                  <a:srgbClr val="000000"/>
                </a:solidFill>
              </a:defRPr>
            </a:pPr>
            <a:r>
              <a:rPr dirty="0"/>
              <a:t>向川原</a:t>
            </a:r>
            <a:r>
              <a:rPr lang="ja-JP" altLang="en-US" dirty="0"/>
              <a:t>　</a:t>
            </a:r>
            <a:endParaRPr dirty="0"/>
          </a:p>
        </p:txBody>
      </p:sp>
      <p:sp>
        <p:nvSpPr>
          <p:cNvPr id="154" name="Google Shape;79;p1"/>
          <p:cNvSpPr txBox="1"/>
          <p:nvPr/>
        </p:nvSpPr>
        <p:spPr>
          <a:xfrm>
            <a:off x="5443763" y="6562992"/>
            <a:ext cx="232308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/>
              <a:t>202</a:t>
            </a:r>
            <a:r>
              <a:rPr lang="en-US" altLang="ja-JP" dirty="0"/>
              <a:t>5</a:t>
            </a:r>
            <a:r>
              <a:rPr dirty="0"/>
              <a:t>年</a:t>
            </a:r>
            <a:r>
              <a:rPr lang="en-US" altLang="ja-JP" dirty="0"/>
              <a:t>6</a:t>
            </a:r>
            <a:r>
              <a:rPr dirty="0"/>
              <a:t>月</a:t>
            </a:r>
            <a:r>
              <a:rPr lang="en-US" altLang="ja-JP" dirty="0"/>
              <a:t>14</a:t>
            </a:r>
            <a:r>
              <a:rPr lang="ja-JP" altLang="en-US" dirty="0"/>
              <a:t>日</a:t>
            </a:r>
            <a:endParaRPr lang="en-US" dirty="0"/>
          </a:p>
          <a:p>
            <a:pPr algn="ctr">
              <a:defRPr sz="2000">
                <a:solidFill>
                  <a:srgbClr val="000000"/>
                </a:solidFill>
              </a:defRPr>
            </a:pPr>
            <a:r>
              <a:rPr lang="ja-JP" altLang="en-US" dirty="0"/>
              <a:t>あじさい会</a:t>
            </a:r>
            <a:endParaRPr dirty="0"/>
          </a:p>
        </p:txBody>
      </p:sp>
      <p:sp>
        <p:nvSpPr>
          <p:cNvPr id="155" name="Google Shape;80;p1"/>
          <p:cNvSpPr txBox="1"/>
          <p:nvPr/>
        </p:nvSpPr>
        <p:spPr>
          <a:xfrm>
            <a:off x="1993549" y="1823893"/>
            <a:ext cx="1582714" cy="548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9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家族</a:t>
            </a:r>
            <a:r>
              <a:rPr lang="en-US" altLang="ja-JP" dirty="0"/>
              <a:t>SST</a:t>
            </a:r>
            <a:endParaRPr dirty="0"/>
          </a:p>
        </p:txBody>
      </p:sp>
      <p:sp>
        <p:nvSpPr>
          <p:cNvPr id="156" name="Google Shape;81;p1"/>
          <p:cNvSpPr txBox="1"/>
          <p:nvPr/>
        </p:nvSpPr>
        <p:spPr>
          <a:xfrm>
            <a:off x="1277656" y="2848809"/>
            <a:ext cx="10452101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7400">
                <a:solidFill>
                  <a:srgbClr val="000000"/>
                </a:solidFill>
              </a:defRPr>
            </a:lvl1pPr>
          </a:lstStyle>
          <a:p>
            <a:r>
              <a:rPr lang="ja-JP" altLang="en-US" sz="5400" dirty="0"/>
              <a:t>生活に役立つ</a:t>
            </a:r>
            <a:r>
              <a:rPr lang="en-US" altLang="ja-JP" sz="5400" dirty="0"/>
              <a:t>SST</a:t>
            </a:r>
          </a:p>
        </p:txBody>
      </p:sp>
      <p:sp>
        <p:nvSpPr>
          <p:cNvPr id="157" name="Google Shape;82;p1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21;p18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8" name="Google Shape;322;p18"/>
          <p:cNvSpPr txBox="1"/>
          <p:nvPr/>
        </p:nvSpPr>
        <p:spPr>
          <a:xfrm>
            <a:off x="-33298" y="145108"/>
            <a:ext cx="373740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ja-JP" dirty="0"/>
              <a:t>5</a:t>
            </a:r>
            <a:r>
              <a:rPr dirty="0"/>
              <a:t>. </a:t>
            </a:r>
            <a:r>
              <a:rPr dirty="0" err="1"/>
              <a:t>受信が中心</a:t>
            </a:r>
            <a:r>
              <a:rPr lang="ja-JP" altLang="en-US" dirty="0"/>
              <a:t>とは？</a:t>
            </a:r>
            <a:endParaRPr dirty="0"/>
          </a:p>
        </p:txBody>
      </p:sp>
      <p:sp>
        <p:nvSpPr>
          <p:cNvPr id="369" name="Google Shape;323;p18"/>
          <p:cNvSpPr txBox="1"/>
          <p:nvPr/>
        </p:nvSpPr>
        <p:spPr>
          <a:xfrm>
            <a:off x="698499" y="2679700"/>
            <a:ext cx="12040294" cy="6849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28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①　</a:t>
            </a:r>
            <a:r>
              <a:rPr dirty="0" err="1"/>
              <a:t>関心表明（視線・手・相槌・声・表情など</a:t>
            </a:r>
            <a:r>
              <a:rPr dirty="0"/>
              <a:t>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②　</a:t>
            </a:r>
            <a:r>
              <a:rPr dirty="0" err="1"/>
              <a:t>反復確認</a:t>
            </a:r>
            <a:r>
              <a:rPr dirty="0"/>
              <a:t>＝</a:t>
            </a:r>
            <a:r>
              <a:rPr lang="ja-JP" altLang="en-US" dirty="0"/>
              <a:t>相手の言った話を繰り返して「の」をつける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③　</a:t>
            </a:r>
            <a:r>
              <a:rPr dirty="0" err="1"/>
              <a:t>話が具体的になるための質問</a:t>
            </a:r>
            <a:r>
              <a:rPr lang="ja-JP" altLang="en-US" dirty="0"/>
              <a:t>　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④　</a:t>
            </a:r>
            <a:r>
              <a:rPr dirty="0" err="1"/>
              <a:t>共感の言葉</a:t>
            </a:r>
            <a:r>
              <a:rPr dirty="0"/>
              <a:t>　★</a:t>
            </a:r>
            <a:r>
              <a:rPr dirty="0" err="1"/>
              <a:t>同意ではない</a:t>
            </a:r>
            <a:r>
              <a:rPr lang="ja-JP" altLang="en-US" dirty="0"/>
              <a:t>（②，③を繰り返した後で）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⑤　</a:t>
            </a:r>
            <a:r>
              <a:rPr dirty="0" err="1"/>
              <a:t>自分の考え（私メッセージ・お願い・お断り</a:t>
            </a:r>
            <a:r>
              <a:rPr lang="ja-JP" altLang="en-US" dirty="0"/>
              <a:t>・ほめる</a:t>
            </a:r>
            <a:r>
              <a:rPr dirty="0"/>
              <a:t>等）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　　　　　　</a:t>
            </a:r>
          </a:p>
        </p:txBody>
      </p:sp>
      <p:sp>
        <p:nvSpPr>
          <p:cNvPr id="370" name="Google Shape;324;p18"/>
          <p:cNvSpPr txBox="1">
            <a:spLocks noGrp="1"/>
          </p:cNvSpPr>
          <p:nvPr>
            <p:ph type="title" idx="4294967295"/>
          </p:nvPr>
        </p:nvSpPr>
        <p:spPr>
          <a:xfrm>
            <a:off x="473212" y="952359"/>
            <a:ext cx="11607803" cy="1016002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・気持ちに寄り添うための会話の5つのポイント</a:t>
            </a:r>
          </a:p>
        </p:txBody>
      </p:sp>
      <p:sp>
        <p:nvSpPr>
          <p:cNvPr id="371" name="Google Shape;325;p18"/>
          <p:cNvSpPr txBox="1">
            <a:spLocks noGrp="1"/>
          </p:cNvSpPr>
          <p:nvPr>
            <p:ph type="body" sz="quarter" idx="4294967295"/>
          </p:nvPr>
        </p:nvSpPr>
        <p:spPr>
          <a:xfrm>
            <a:off x="473211" y="1734057"/>
            <a:ext cx="11607805" cy="67180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【シンプルに温かく話す】　</a:t>
            </a:r>
          </a:p>
        </p:txBody>
      </p:sp>
      <p:sp>
        <p:nvSpPr>
          <p:cNvPr id="372" name="Google Shape;326;p18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295;p12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45" name="Google Shape;296;p12"/>
          <p:cNvSpPr txBox="1"/>
          <p:nvPr/>
        </p:nvSpPr>
        <p:spPr>
          <a:xfrm>
            <a:off x="-11946" y="125819"/>
            <a:ext cx="35372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5</a:t>
            </a:r>
            <a:r>
              <a:rPr dirty="0"/>
              <a:t>「受信が中心」とは？</a:t>
            </a:r>
          </a:p>
        </p:txBody>
      </p:sp>
      <p:sp>
        <p:nvSpPr>
          <p:cNvPr id="346" name="Google Shape;297;p12"/>
          <p:cNvSpPr txBox="1"/>
          <p:nvPr/>
        </p:nvSpPr>
        <p:spPr>
          <a:xfrm>
            <a:off x="1252726" y="1233785"/>
            <a:ext cx="1070762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800">
                <a:solidFill>
                  <a:srgbClr val="000000"/>
                </a:solidFill>
              </a:defRPr>
            </a:pPr>
            <a:r>
              <a:rPr dirty="0"/>
              <a:t>●</a:t>
            </a:r>
            <a:r>
              <a:rPr lang="ja-JP" altLang="en-US" dirty="0"/>
              <a:t>フィルターの対策は「②反復確認」</a:t>
            </a:r>
            <a:endParaRPr u="sng" dirty="0"/>
          </a:p>
        </p:txBody>
      </p:sp>
      <p:sp>
        <p:nvSpPr>
          <p:cNvPr id="347" name="Google Shape;298;p12"/>
          <p:cNvSpPr/>
          <p:nvPr/>
        </p:nvSpPr>
        <p:spPr>
          <a:xfrm>
            <a:off x="779909" y="2729507"/>
            <a:ext cx="11622782" cy="2107171"/>
          </a:xfrm>
          <a:prstGeom prst="rect">
            <a:avLst/>
          </a:prstGeom>
          <a:solidFill>
            <a:srgbClr val="999999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8" name="Google Shape;299;p12"/>
          <p:cNvSpPr txBox="1"/>
          <p:nvPr/>
        </p:nvSpPr>
        <p:spPr>
          <a:xfrm>
            <a:off x="1764677" y="3043391"/>
            <a:ext cx="25527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「決めつけ」</a:t>
            </a:r>
          </a:p>
        </p:txBody>
      </p:sp>
      <p:sp>
        <p:nvSpPr>
          <p:cNvPr id="349" name="Google Shape;300;p12"/>
          <p:cNvSpPr txBox="1"/>
          <p:nvPr/>
        </p:nvSpPr>
        <p:spPr>
          <a:xfrm>
            <a:off x="10048644" y="3108661"/>
            <a:ext cx="17400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思い込み</a:t>
            </a:r>
          </a:p>
        </p:txBody>
      </p:sp>
      <p:sp>
        <p:nvSpPr>
          <p:cNvPr id="350" name="Google Shape;301;p12"/>
          <p:cNvSpPr txBox="1"/>
          <p:nvPr/>
        </p:nvSpPr>
        <p:spPr>
          <a:xfrm>
            <a:off x="1935291" y="4111769"/>
            <a:ext cx="17400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色メガネ</a:t>
            </a:r>
          </a:p>
        </p:txBody>
      </p:sp>
      <p:sp>
        <p:nvSpPr>
          <p:cNvPr id="351" name="Google Shape;302;p12"/>
          <p:cNvSpPr txBox="1"/>
          <p:nvPr/>
        </p:nvSpPr>
        <p:spPr>
          <a:xfrm>
            <a:off x="8992020" y="4167714"/>
            <a:ext cx="9270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クセ</a:t>
            </a:r>
          </a:p>
        </p:txBody>
      </p:sp>
      <p:sp>
        <p:nvSpPr>
          <p:cNvPr id="352" name="Google Shape;303;p12"/>
          <p:cNvSpPr txBox="1"/>
          <p:nvPr/>
        </p:nvSpPr>
        <p:spPr>
          <a:xfrm>
            <a:off x="5251412" y="3966391"/>
            <a:ext cx="13335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価値観</a:t>
            </a:r>
          </a:p>
        </p:txBody>
      </p:sp>
      <p:sp>
        <p:nvSpPr>
          <p:cNvPr id="353" name="Google Shape;304;p12"/>
          <p:cNvSpPr txBox="1"/>
          <p:nvPr/>
        </p:nvSpPr>
        <p:spPr>
          <a:xfrm>
            <a:off x="5703461" y="2886896"/>
            <a:ext cx="295920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 b="1">
                <a:solidFill>
                  <a:srgbClr val="EBEBEB"/>
                </a:solidFill>
              </a:defRPr>
            </a:lvl1pPr>
          </a:lstStyle>
          <a:p>
            <a:r>
              <a:t>人を計る物差し</a:t>
            </a:r>
          </a:p>
        </p:txBody>
      </p:sp>
      <p:sp>
        <p:nvSpPr>
          <p:cNvPr id="354" name="Google Shape;305;p12"/>
          <p:cNvSpPr txBox="1"/>
          <p:nvPr/>
        </p:nvSpPr>
        <p:spPr>
          <a:xfrm>
            <a:off x="5401309" y="2282517"/>
            <a:ext cx="2379982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000000"/>
                </a:solidFill>
              </a:defRPr>
            </a:lvl1pPr>
          </a:lstStyle>
          <a:p>
            <a:r>
              <a:rPr dirty="0" err="1"/>
              <a:t>フィルターとは</a:t>
            </a:r>
            <a:endParaRPr dirty="0"/>
          </a:p>
        </p:txBody>
      </p:sp>
      <p:sp>
        <p:nvSpPr>
          <p:cNvPr id="355" name="Google Shape;306;p12"/>
          <p:cNvSpPr txBox="1"/>
          <p:nvPr/>
        </p:nvSpPr>
        <p:spPr>
          <a:xfrm>
            <a:off x="788224" y="8216274"/>
            <a:ext cx="11517602" cy="99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800" b="1">
                <a:solidFill>
                  <a:srgbClr val="FF2600"/>
                </a:solidFill>
              </a:defRPr>
            </a:pPr>
            <a:r>
              <a:rPr dirty="0" err="1"/>
              <a:t>会話の時にフィルターがかかると</a:t>
            </a:r>
            <a:r>
              <a:rPr dirty="0"/>
              <a:t>、「</a:t>
            </a:r>
            <a:r>
              <a:rPr dirty="0" err="1"/>
              <a:t>先読みした返事」をしがちです</a:t>
            </a:r>
            <a:r>
              <a:rPr lang="ja-JP" altLang="en-US" dirty="0"/>
              <a:t>→病状悪化につながる→対策「②反復確認」</a:t>
            </a:r>
            <a:endParaRPr dirty="0"/>
          </a:p>
        </p:txBody>
      </p:sp>
      <p:sp>
        <p:nvSpPr>
          <p:cNvPr id="356" name="Google Shape;307;p12"/>
          <p:cNvSpPr txBox="1"/>
          <p:nvPr/>
        </p:nvSpPr>
        <p:spPr>
          <a:xfrm>
            <a:off x="9919124" y="183991"/>
            <a:ext cx="2927401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endParaRPr dirty="0"/>
          </a:p>
        </p:txBody>
      </p:sp>
      <p:sp>
        <p:nvSpPr>
          <p:cNvPr id="357" name="Google Shape;308;p12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11</a:t>
            </a:fld>
            <a:endParaRPr/>
          </a:p>
        </p:txBody>
      </p:sp>
      <p:sp>
        <p:nvSpPr>
          <p:cNvPr id="358" name="Google Shape;309;p12"/>
          <p:cNvSpPr/>
          <p:nvPr/>
        </p:nvSpPr>
        <p:spPr>
          <a:xfrm>
            <a:off x="4952998" y="5263548"/>
            <a:ext cx="1140710" cy="253890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hueOff val="922619"/>
                  <a:lumOff val="46439"/>
                </a:schemeClr>
              </a:gs>
            </a:gsLst>
            <a:lin ang="10216578"/>
          </a:gra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9" name="Google Shape;310;p12"/>
          <p:cNvSpPr/>
          <p:nvPr/>
        </p:nvSpPr>
        <p:spPr>
          <a:xfrm>
            <a:off x="788235" y="5263548"/>
            <a:ext cx="4174551" cy="2538902"/>
          </a:xfrm>
          <a:prstGeom prst="rect">
            <a:avLst/>
          </a:prstGeom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0" name="Google Shape;311;p12"/>
          <p:cNvSpPr/>
          <p:nvPr/>
        </p:nvSpPr>
        <p:spPr>
          <a:xfrm>
            <a:off x="6771392" y="5263548"/>
            <a:ext cx="1140709" cy="253890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hueOff val="922619"/>
                  <a:lumOff val="46439"/>
                </a:schemeClr>
              </a:gs>
            </a:gsLst>
            <a:lin ang="604433"/>
          </a:gra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1" name="Google Shape;312;p12"/>
          <p:cNvSpPr/>
          <p:nvPr/>
        </p:nvSpPr>
        <p:spPr>
          <a:xfrm>
            <a:off x="7924799" y="5263548"/>
            <a:ext cx="4470984" cy="2538902"/>
          </a:xfrm>
          <a:prstGeom prst="rect">
            <a:avLst/>
          </a:prstGeom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2" name="Google Shape;313;p12"/>
          <p:cNvSpPr txBox="1"/>
          <p:nvPr/>
        </p:nvSpPr>
        <p:spPr>
          <a:xfrm>
            <a:off x="781048" y="5705024"/>
            <a:ext cx="3771903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400">
                <a:solidFill>
                  <a:srgbClr val="000000"/>
                </a:solidFill>
              </a:defRPr>
            </a:pPr>
            <a:r>
              <a:rPr lang="ja-JP" altLang="en-US" dirty="0"/>
              <a:t>本人</a:t>
            </a:r>
            <a:endParaRPr lang="en-US" altLang="ja-JP" dirty="0"/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lang="ja-JP" altLang="en-US" dirty="0"/>
              <a:t>父</a:t>
            </a:r>
            <a:r>
              <a:rPr dirty="0" err="1"/>
              <a:t>さんは「あんな人</a:t>
            </a:r>
            <a:r>
              <a:rPr dirty="0"/>
              <a:t>」</a:t>
            </a: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lang="ja-JP" altLang="en-US" dirty="0"/>
              <a:t>母さん</a:t>
            </a:r>
            <a:r>
              <a:rPr dirty="0" err="1"/>
              <a:t>は決めつける</a:t>
            </a:r>
            <a:endParaRPr dirty="0"/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dirty="0" err="1"/>
              <a:t>正論しか言わない人だ</a:t>
            </a:r>
            <a:endParaRPr dirty="0"/>
          </a:p>
          <a:p>
            <a:pPr algn="ctr">
              <a:defRPr sz="2400">
                <a:solidFill>
                  <a:srgbClr val="000000"/>
                </a:solidFill>
              </a:defRPr>
            </a:pPr>
            <a:r>
              <a:rPr dirty="0"/>
              <a:t>…</a:t>
            </a:r>
          </a:p>
        </p:txBody>
      </p:sp>
      <p:sp>
        <p:nvSpPr>
          <p:cNvPr id="363" name="Google Shape;314;p12"/>
          <p:cNvSpPr txBox="1"/>
          <p:nvPr/>
        </p:nvSpPr>
        <p:spPr>
          <a:xfrm>
            <a:off x="8362988" y="5705024"/>
            <a:ext cx="3467102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400">
                <a:solidFill>
                  <a:srgbClr val="000000"/>
                </a:solidFill>
              </a:defRPr>
            </a:pPr>
            <a:r>
              <a:rPr lang="ja-JP" altLang="en-US" dirty="0"/>
              <a:t>親</a:t>
            </a:r>
            <a:endParaRPr lang="en-US" altLang="ja-JP" dirty="0"/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lang="ja-JP" altLang="en-US" dirty="0"/>
              <a:t>本人</a:t>
            </a:r>
            <a:r>
              <a:rPr dirty="0" err="1"/>
              <a:t>は「こんな人</a:t>
            </a:r>
            <a:r>
              <a:rPr dirty="0"/>
              <a:t>」</a:t>
            </a:r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dirty="0" err="1"/>
              <a:t>すぐ怠けたがる</a:t>
            </a:r>
            <a:endParaRPr dirty="0"/>
          </a:p>
          <a:p>
            <a:pPr>
              <a:defRPr sz="2400">
                <a:solidFill>
                  <a:srgbClr val="000000"/>
                </a:solidFill>
              </a:defRPr>
            </a:pPr>
            <a:r>
              <a:rPr dirty="0"/>
              <a:t>・</a:t>
            </a:r>
            <a:r>
              <a:rPr dirty="0" err="1"/>
              <a:t>要求</a:t>
            </a:r>
            <a:r>
              <a:rPr lang="ja-JP" altLang="en-US" dirty="0"/>
              <a:t>ばかりする人</a:t>
            </a:r>
            <a:r>
              <a:rPr dirty="0"/>
              <a:t>だ</a:t>
            </a:r>
          </a:p>
          <a:p>
            <a:pPr algn="ctr">
              <a:defRPr sz="2400">
                <a:solidFill>
                  <a:srgbClr val="000000"/>
                </a:solidFill>
              </a:defRPr>
            </a:pPr>
            <a:r>
              <a:rPr dirty="0"/>
              <a:t>…</a:t>
            </a:r>
          </a:p>
        </p:txBody>
      </p:sp>
      <p:sp>
        <p:nvSpPr>
          <p:cNvPr id="364" name="Google Shape;315;p12"/>
          <p:cNvSpPr/>
          <p:nvPr/>
        </p:nvSpPr>
        <p:spPr>
          <a:xfrm>
            <a:off x="4660524" y="6084675"/>
            <a:ext cx="3594901" cy="273001"/>
          </a:xfrm>
          <a:prstGeom prst="rightArrow">
            <a:avLst>
              <a:gd name="adj1" fmla="val 50000"/>
              <a:gd name="adj2" fmla="val 136392"/>
            </a:avLst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65" name="Google Shape;316;p12"/>
          <p:cNvSpPr/>
          <p:nvPr/>
        </p:nvSpPr>
        <p:spPr>
          <a:xfrm rot="10800000">
            <a:off x="4660524" y="6805400"/>
            <a:ext cx="3594901" cy="273001"/>
          </a:xfrm>
          <a:prstGeom prst="rightArrow">
            <a:avLst>
              <a:gd name="adj1" fmla="val 50000"/>
              <a:gd name="adj2" fmla="val 136392"/>
            </a:avLst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137;p6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8" name="Google Shape;138;p6"/>
          <p:cNvSpPr txBox="1"/>
          <p:nvPr/>
        </p:nvSpPr>
        <p:spPr>
          <a:xfrm>
            <a:off x="-4271" y="112955"/>
            <a:ext cx="47564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6</a:t>
            </a:r>
            <a:r>
              <a:rPr dirty="0"/>
              <a:t>. 「</a:t>
            </a:r>
            <a:r>
              <a:rPr dirty="0" err="1"/>
              <a:t>健康な部分を伸ばす</a:t>
            </a:r>
            <a:r>
              <a:rPr dirty="0"/>
              <a:t>」</a:t>
            </a:r>
          </a:p>
        </p:txBody>
      </p:sp>
      <p:sp>
        <p:nvSpPr>
          <p:cNvPr id="209" name="Google Shape;139;p6"/>
          <p:cNvSpPr/>
          <p:nvPr/>
        </p:nvSpPr>
        <p:spPr>
          <a:xfrm>
            <a:off x="737784" y="1624882"/>
            <a:ext cx="7178300" cy="7179738"/>
          </a:xfrm>
          <a:prstGeom prst="ellipse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Google Shape;140;p6"/>
          <p:cNvSpPr/>
          <p:nvPr/>
        </p:nvSpPr>
        <p:spPr>
          <a:xfrm>
            <a:off x="3156937" y="1841261"/>
            <a:ext cx="4740231" cy="387596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11" name="Google Shape;141;p6"/>
          <p:cNvSpPr/>
          <p:nvPr/>
        </p:nvSpPr>
        <p:spPr>
          <a:xfrm rot="18540000">
            <a:off x="3502773" y="3618476"/>
            <a:ext cx="2406499" cy="2116337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Google Shape;142;p6"/>
          <p:cNvSpPr/>
          <p:nvPr/>
        </p:nvSpPr>
        <p:spPr>
          <a:xfrm rot="18540000">
            <a:off x="5323794" y="4927010"/>
            <a:ext cx="2269222" cy="2116339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Google Shape;143;p6"/>
          <p:cNvSpPr/>
          <p:nvPr/>
        </p:nvSpPr>
        <p:spPr>
          <a:xfrm rot="18540000">
            <a:off x="1913385" y="2198357"/>
            <a:ext cx="2269221" cy="2116338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Google Shape;144;p6"/>
          <p:cNvSpPr txBox="1"/>
          <p:nvPr/>
        </p:nvSpPr>
        <p:spPr>
          <a:xfrm>
            <a:off x="6440225" y="3576044"/>
            <a:ext cx="72390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苦手</a:t>
            </a:r>
          </a:p>
        </p:txBody>
      </p:sp>
      <p:sp>
        <p:nvSpPr>
          <p:cNvPr id="215" name="Google Shape;145;p6"/>
          <p:cNvSpPr txBox="1"/>
          <p:nvPr/>
        </p:nvSpPr>
        <p:spPr>
          <a:xfrm>
            <a:off x="4870901" y="2378052"/>
            <a:ext cx="72390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病気</a:t>
            </a:r>
          </a:p>
        </p:txBody>
      </p:sp>
      <p:sp>
        <p:nvSpPr>
          <p:cNvPr id="216" name="Google Shape;146;p6"/>
          <p:cNvSpPr/>
          <p:nvPr/>
        </p:nvSpPr>
        <p:spPr>
          <a:xfrm>
            <a:off x="4597851" y="2130400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7" name="Google Shape;147;p6"/>
          <p:cNvSpPr/>
          <p:nvPr/>
        </p:nvSpPr>
        <p:spPr>
          <a:xfrm>
            <a:off x="6167175" y="3328392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8" name="Google Shape;148;p6"/>
          <p:cNvSpPr txBox="1"/>
          <p:nvPr/>
        </p:nvSpPr>
        <p:spPr>
          <a:xfrm>
            <a:off x="2686753" y="6410140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健康</a:t>
            </a:r>
          </a:p>
        </p:txBody>
      </p:sp>
      <p:sp>
        <p:nvSpPr>
          <p:cNvPr id="219" name="Google Shape;149;p6"/>
          <p:cNvSpPr txBox="1"/>
          <p:nvPr/>
        </p:nvSpPr>
        <p:spPr>
          <a:xfrm>
            <a:off x="4358982" y="7622289"/>
            <a:ext cx="1130301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得意</a:t>
            </a:r>
          </a:p>
        </p:txBody>
      </p:sp>
      <p:sp>
        <p:nvSpPr>
          <p:cNvPr id="220" name="Google Shape;150;p6"/>
          <p:cNvSpPr txBox="1"/>
          <p:nvPr/>
        </p:nvSpPr>
        <p:spPr>
          <a:xfrm>
            <a:off x="1348969" y="4909951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強み</a:t>
            </a:r>
          </a:p>
        </p:txBody>
      </p:sp>
      <p:sp>
        <p:nvSpPr>
          <p:cNvPr id="221" name="Google Shape;151;p6"/>
          <p:cNvSpPr/>
          <p:nvPr/>
        </p:nvSpPr>
        <p:spPr>
          <a:xfrm>
            <a:off x="870499" y="4561921"/>
            <a:ext cx="2087242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2" name="Google Shape;152;p6"/>
          <p:cNvSpPr/>
          <p:nvPr/>
        </p:nvSpPr>
        <p:spPr>
          <a:xfrm>
            <a:off x="2208282" y="6062109"/>
            <a:ext cx="2087245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Google Shape;153;p6"/>
          <p:cNvSpPr/>
          <p:nvPr/>
        </p:nvSpPr>
        <p:spPr>
          <a:xfrm>
            <a:off x="3880511" y="7274259"/>
            <a:ext cx="2087243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4" name="Google Shape;154;p6"/>
          <p:cNvSpPr txBox="1"/>
          <p:nvPr/>
        </p:nvSpPr>
        <p:spPr>
          <a:xfrm>
            <a:off x="8189134" y="2732039"/>
            <a:ext cx="3939637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2400">
                <a:solidFill>
                  <a:srgbClr val="000000"/>
                </a:solidFill>
              </a:defRPr>
            </a:pPr>
            <a:r>
              <a:rPr lang="ja-JP" altLang="en-US" sz="3200" b="1" dirty="0"/>
              <a:t>家</a:t>
            </a:r>
            <a:r>
              <a:rPr sz="3200" b="1" dirty="0" err="1"/>
              <a:t>族ができること</a:t>
            </a:r>
            <a:endParaRPr sz="3200" dirty="0"/>
          </a:p>
        </p:txBody>
      </p:sp>
      <p:sp>
        <p:nvSpPr>
          <p:cNvPr id="225" name="Google Shape;155;p6"/>
          <p:cNvSpPr txBox="1"/>
          <p:nvPr/>
        </p:nvSpPr>
        <p:spPr>
          <a:xfrm>
            <a:off x="8081182" y="3982444"/>
            <a:ext cx="4693441" cy="2565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（１）今を認める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 dirty="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（２）ほめる、感謝する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 dirty="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（３）「</a:t>
            </a:r>
            <a:r>
              <a:rPr dirty="0" err="1"/>
              <a:t>お願い」する</a:t>
            </a:r>
            <a:endParaRPr dirty="0"/>
          </a:p>
        </p:txBody>
      </p:sp>
      <p:sp>
        <p:nvSpPr>
          <p:cNvPr id="226" name="Google Shape;156;p6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12</a:t>
            </a:fld>
            <a:endParaRPr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154FDC5D-6DB1-AC88-7213-D0E5C6912A2F}"/>
              </a:ext>
            </a:extLst>
          </p:cNvPr>
          <p:cNvSpPr/>
          <p:nvPr/>
        </p:nvSpPr>
        <p:spPr>
          <a:xfrm>
            <a:off x="8189920" y="7531871"/>
            <a:ext cx="4077095" cy="1598690"/>
          </a:xfrm>
          <a:prstGeom prst="wedgeRoundRectCallout">
            <a:avLst>
              <a:gd name="adj1" fmla="val -64477"/>
              <a:gd name="adj2" fmla="val -92108"/>
              <a:gd name="adj3" fmla="val 16667"/>
            </a:avLst>
          </a:prstGeom>
          <a:solidFill>
            <a:srgbClr val="FFFFFF"/>
          </a:solidFill>
          <a:ln w="25400" cap="flat">
            <a:solidFill>
              <a:schemeClr val="bg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400" dirty="0">
                <a:solidFill>
                  <a:srgbClr val="000000"/>
                </a:solidFill>
              </a:rPr>
              <a:t>人薬</a:t>
            </a:r>
            <a:endParaRPr kumimoji="0" lang="ja-JP" altLang="en-US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6A998DAE-698C-F1D5-F5F8-C91B9A9264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200" dirty="0"/>
              <a:t>（</a:t>
            </a:r>
            <a:r>
              <a:rPr lang="en-US" altLang="ja-JP" sz="3200" dirty="0"/>
              <a:t>1</a:t>
            </a:r>
            <a:r>
              <a:rPr lang="ja-JP" altLang="en-US" sz="3200" dirty="0"/>
              <a:t>）「あなたは大切な人、宝物だ」と伝えるー</a:t>
            </a:r>
            <a:r>
              <a:rPr lang="en-US" altLang="ja-JP" sz="3200" dirty="0"/>
              <a:t>(</a:t>
            </a:r>
            <a:r>
              <a:rPr lang="ja-JP" altLang="en-US" sz="3200" dirty="0"/>
              <a:t>例</a:t>
            </a:r>
            <a:r>
              <a:rPr lang="en-US" altLang="ja-JP" sz="3200" dirty="0"/>
              <a:t>)</a:t>
            </a:r>
            <a:r>
              <a:rPr lang="ja-JP" altLang="en-US" sz="3200" dirty="0"/>
              <a:t>「あなたは大切な人」と伝え続けて</a:t>
            </a:r>
            <a:r>
              <a:rPr lang="en-US" altLang="ja-JP" sz="3200" dirty="0"/>
              <a:t>1</a:t>
            </a:r>
            <a:r>
              <a:rPr lang="ja-JP" altLang="en-US" sz="3200" dirty="0"/>
              <a:t>か月、自分から「入院したい」と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（</a:t>
            </a:r>
            <a:r>
              <a:rPr lang="en-US" altLang="ja-JP" sz="3200" dirty="0"/>
              <a:t>2</a:t>
            </a:r>
            <a:r>
              <a:rPr lang="ja-JP" altLang="en-US" sz="3200" dirty="0"/>
              <a:t>）「今を認める」ー</a:t>
            </a:r>
            <a:r>
              <a:rPr lang="en-US" altLang="ja-JP" sz="3200" dirty="0"/>
              <a:t>(</a:t>
            </a:r>
            <a:r>
              <a:rPr lang="ja-JP" altLang="en-US" sz="3200" dirty="0"/>
              <a:t>例</a:t>
            </a:r>
            <a:r>
              <a:rPr lang="en-US" altLang="ja-JP" sz="3200" dirty="0"/>
              <a:t>)</a:t>
            </a:r>
            <a:r>
              <a:rPr lang="ja-JP" altLang="en-US" sz="3200" dirty="0"/>
              <a:t> 姉「今は病気で朝起きられないと父にわかってほしい」と言っていた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（</a:t>
            </a:r>
            <a:r>
              <a:rPr lang="en-US" altLang="ja-JP" sz="3200" dirty="0"/>
              <a:t>3</a:t>
            </a:r>
            <a:r>
              <a:rPr lang="ja-JP" altLang="en-US" sz="3200" dirty="0"/>
              <a:t>）「ほめる・感謝する」ー</a:t>
            </a:r>
            <a:r>
              <a:rPr lang="ja-JP" altLang="en-US" sz="3600" b="1" u="sng" dirty="0"/>
              <a:t>私メッセージ</a:t>
            </a:r>
            <a:r>
              <a:rPr lang="ja-JP" altLang="en-US" sz="3200" dirty="0"/>
              <a:t>で伝える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（例）風呂洗いをしてくれた「良い運動になったでしょ」ではなく「私が助かった！ありがとう！」</a:t>
            </a:r>
            <a:endParaRPr lang="en-US" altLang="ja-JP" sz="3200" dirty="0"/>
          </a:p>
          <a:p>
            <a:pPr marL="88012" indent="0">
              <a:buNone/>
            </a:pPr>
            <a:endParaRPr lang="en-US" altLang="ja-JP" sz="3200" dirty="0"/>
          </a:p>
          <a:p>
            <a:pPr marL="88012" indent="0">
              <a:buNone/>
            </a:pPr>
            <a:endParaRPr lang="en-US" altLang="ja-JP" sz="3200" dirty="0"/>
          </a:p>
          <a:p>
            <a:endParaRPr lang="en-US" altLang="ja-JP" sz="3200" dirty="0"/>
          </a:p>
          <a:p>
            <a:endParaRPr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A070A85-5FAD-A839-1DA2-AB9F1C9CA6C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人薬を使おう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1EC8B18-66E7-157D-1E2A-9E151D60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健康な部分を伸ばす</a:t>
            </a:r>
          </a:p>
        </p:txBody>
      </p:sp>
    </p:spTree>
    <p:extLst>
      <p:ext uri="{BB962C8B-B14F-4D97-AF65-F5344CB8AC3E}">
        <p14:creationId xmlns:p14="http://schemas.microsoft.com/office/powerpoint/2010/main" val="21355123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45;p19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74" name="Google Shape;446;p19"/>
          <p:cNvSpPr txBox="1"/>
          <p:nvPr/>
        </p:nvSpPr>
        <p:spPr>
          <a:xfrm>
            <a:off x="-20598" y="112359"/>
            <a:ext cx="221346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dirty="0" err="1"/>
              <a:t>お願い上手</a:t>
            </a:r>
            <a:endParaRPr dirty="0"/>
          </a:p>
        </p:txBody>
      </p:sp>
      <p:sp>
        <p:nvSpPr>
          <p:cNvPr id="475" name="Google Shape;447;p19"/>
          <p:cNvSpPr txBox="1"/>
          <p:nvPr/>
        </p:nvSpPr>
        <p:spPr>
          <a:xfrm>
            <a:off x="698499" y="2425700"/>
            <a:ext cx="11953068" cy="662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rPr dirty="0"/>
              <a:t>①　</a:t>
            </a:r>
            <a:r>
              <a:rPr dirty="0" err="1"/>
              <a:t>相手を見る</a:t>
            </a:r>
            <a:endParaRPr dirty="0"/>
          </a:p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rPr dirty="0"/>
              <a:t>②「○○</a:t>
            </a:r>
            <a:r>
              <a:rPr dirty="0" err="1"/>
              <a:t>さん、お願いがあるんだけど」相手が「なに</a:t>
            </a:r>
            <a:r>
              <a:rPr dirty="0"/>
              <a:t>？」と　　　　　　　</a:t>
            </a:r>
            <a:r>
              <a:rPr lang="ja-JP" altLang="en-US" dirty="0"/>
              <a:t>　　　　</a:t>
            </a:r>
            <a:r>
              <a:rPr dirty="0" err="1"/>
              <a:t>言ったら話を続ける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　</a:t>
            </a:r>
            <a:r>
              <a:rPr dirty="0" err="1"/>
              <a:t>無反応な時は「またにするね」とお願いをやめる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③「～</a:t>
            </a:r>
            <a:r>
              <a:rPr dirty="0" err="1"/>
              <a:t>をしてほしいの</a:t>
            </a:r>
            <a:r>
              <a:rPr dirty="0"/>
              <a:t>」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④「～</a:t>
            </a:r>
            <a:r>
              <a:rPr dirty="0" err="1"/>
              <a:t>してくれると、</a:t>
            </a:r>
            <a:r>
              <a:rPr b="1" u="sng" dirty="0" err="1"/>
              <a:t>私が助かる、安心する</a:t>
            </a:r>
            <a:r>
              <a:rPr b="1" u="sng" dirty="0"/>
              <a:t>」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⑤「</a:t>
            </a:r>
            <a:r>
              <a:rPr dirty="0" err="1"/>
              <a:t>どうかな</a:t>
            </a:r>
            <a:r>
              <a:rPr dirty="0"/>
              <a:t>？」</a:t>
            </a:r>
            <a:r>
              <a:rPr dirty="0" err="1"/>
              <a:t>相手の都合を聞く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⑥　</a:t>
            </a:r>
            <a:r>
              <a:rPr dirty="0" err="1"/>
              <a:t>応じてくれたら</a:t>
            </a:r>
            <a:r>
              <a:rPr dirty="0"/>
              <a:t>　</a:t>
            </a:r>
            <a:r>
              <a:rPr dirty="0" err="1"/>
              <a:t>すごく感謝する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　　</a:t>
            </a:r>
            <a:r>
              <a:rPr dirty="0" err="1"/>
              <a:t>断られたらあっさり引っ込める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t>　　</a:t>
            </a:r>
            <a:endParaRPr dirty="0"/>
          </a:p>
        </p:txBody>
      </p:sp>
      <p:sp>
        <p:nvSpPr>
          <p:cNvPr id="476" name="Google Shape;448;p19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14</a:t>
            </a:fld>
            <a:endParaRPr/>
          </a:p>
        </p:txBody>
      </p:sp>
      <p:sp>
        <p:nvSpPr>
          <p:cNvPr id="477" name="Google Shape;449;p19"/>
          <p:cNvSpPr txBox="1"/>
          <p:nvPr/>
        </p:nvSpPr>
        <p:spPr>
          <a:xfrm>
            <a:off x="465750" y="954234"/>
            <a:ext cx="12294300" cy="656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90000"/>
              </a:lnSpc>
              <a:defRPr sz="4000" b="1">
                <a:solidFill>
                  <a:srgbClr val="000000"/>
                </a:solidFill>
              </a:defRPr>
            </a:lvl1pPr>
          </a:lstStyle>
          <a:p>
            <a:r>
              <a:rPr dirty="0" err="1"/>
              <a:t>ポイント：GOサインNO-GOサイン、私メッセージ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 fontScale="85000" lnSpcReduction="20000"/>
          </a:bodyPr>
          <a:lstStyle/>
          <a:p>
            <a:pPr marL="88012" indent="0">
              <a:buNone/>
            </a:pPr>
            <a:r>
              <a:rPr lang="en-US" altLang="ja-JP" dirty="0"/>
              <a:t>〈A</a:t>
            </a:r>
            <a:r>
              <a:rPr lang="ja-JP" altLang="en-US" dirty="0"/>
              <a:t>さん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en-US" altLang="ja-JP" dirty="0"/>
              <a:t>GO</a:t>
            </a:r>
            <a:r>
              <a:rPr lang="ja-JP" altLang="en-US" dirty="0"/>
              <a:t>サイン→相手の顔を見る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</a:t>
            </a:r>
            <a:r>
              <a:rPr lang="en-US" altLang="ja-JP" dirty="0"/>
              <a:t>B</a:t>
            </a:r>
            <a:r>
              <a:rPr lang="ja-JP" altLang="en-US" dirty="0"/>
              <a:t>さん お願いがあるんだ」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sz="2800" dirty="0"/>
              <a:t>「訪問看護を受けてほしい」</a:t>
            </a:r>
            <a:endParaRPr lang="en-US" altLang="ja-JP" sz="2800" dirty="0"/>
          </a:p>
          <a:p>
            <a:pPr marL="88012" indent="0" hangingPunct="1">
              <a:buNone/>
            </a:pPr>
            <a:r>
              <a:rPr lang="ja-JP" altLang="en-US" sz="2800" dirty="0"/>
              <a:t>「そうしてくれると私が安心」</a:t>
            </a:r>
            <a:endParaRPr lang="en-US" altLang="ja-JP" sz="2800" dirty="0"/>
          </a:p>
          <a:p>
            <a:pPr marL="88012" indent="0" hangingPunct="1">
              <a:buNone/>
            </a:pPr>
            <a:endParaRPr lang="en-US" altLang="ja-JP" sz="2800" dirty="0"/>
          </a:p>
          <a:p>
            <a:pPr marL="88012" indent="0" hangingPunct="1">
              <a:buNone/>
            </a:pPr>
            <a:endParaRPr lang="en-US" altLang="ja-JP" sz="2800" dirty="0"/>
          </a:p>
          <a:p>
            <a:pPr marL="88012" indent="0">
              <a:buNone/>
            </a:pPr>
            <a:r>
              <a:rPr lang="ja-JP" altLang="en-US" sz="2800" dirty="0"/>
              <a:t>「そうなんだね」　　　　　　　　　　　　</a:t>
            </a:r>
            <a:endParaRPr lang="en-US" altLang="ja-JP" sz="28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テーマ：「お願い」</a:t>
            </a:r>
            <a:endParaRPr lang="en-US" altLang="ja-JP" sz="3600" dirty="0"/>
          </a:p>
          <a:p>
            <a:pPr marL="88012" indent="0">
              <a:buNone/>
            </a:pP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実際にやってみよう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C3C5AE61-891B-FF9B-0C93-FEBE3F87EE68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〈B</a:t>
            </a:r>
            <a:r>
              <a:rPr lang="ja-JP" altLang="en-US" dirty="0"/>
              <a:t>さん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「なに？」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「うーん、今は嫌だな」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310432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54;p20"/>
          <p:cNvSpPr txBox="1">
            <a:spLocks noGrp="1"/>
          </p:cNvSpPr>
          <p:nvPr>
            <p:ph type="body" sz="quarter" idx="4294967295"/>
          </p:nvPr>
        </p:nvSpPr>
        <p:spPr>
          <a:xfrm>
            <a:off x="698498" y="2225332"/>
            <a:ext cx="11607804" cy="67180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800" b="1"/>
            </a:lvl1pPr>
          </a:lstStyle>
          <a:p>
            <a:endParaRPr dirty="0"/>
          </a:p>
        </p:txBody>
      </p:sp>
      <p:sp>
        <p:nvSpPr>
          <p:cNvPr id="480" name="Google Shape;455;p20"/>
          <p:cNvSpPr txBox="1"/>
          <p:nvPr/>
        </p:nvSpPr>
        <p:spPr>
          <a:xfrm>
            <a:off x="698500" y="3207641"/>
            <a:ext cx="11607800" cy="6212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①</a:t>
            </a:r>
            <a:r>
              <a:rPr sz="2744" dirty="0"/>
              <a:t>　</a:t>
            </a:r>
            <a:r>
              <a:rPr dirty="0" err="1"/>
              <a:t>相手</a:t>
            </a:r>
            <a:r>
              <a:rPr lang="ja-JP" altLang="en-US" dirty="0"/>
              <a:t>を見る</a:t>
            </a:r>
            <a:endParaRPr sz="4704" dirty="0"/>
          </a:p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②「</a:t>
            </a:r>
            <a:r>
              <a:rPr dirty="0" err="1"/>
              <a:t>ごめんなさい</a:t>
            </a:r>
            <a:r>
              <a:rPr dirty="0"/>
              <a:t>」「</a:t>
            </a:r>
            <a:r>
              <a:rPr dirty="0" err="1"/>
              <a:t>申し訳ない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③　</a:t>
            </a:r>
            <a:r>
              <a:rPr dirty="0" err="1"/>
              <a:t>断る理由を言う（セールスの時は言わない</a:t>
            </a:r>
            <a:r>
              <a:rPr dirty="0"/>
              <a:t>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④　</a:t>
            </a:r>
            <a:r>
              <a:rPr dirty="0" err="1"/>
              <a:t>断る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⑤「</a:t>
            </a:r>
            <a:r>
              <a:rPr dirty="0" err="1"/>
              <a:t>ごめんなさい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⑥　</a:t>
            </a:r>
            <a:r>
              <a:rPr dirty="0" err="1"/>
              <a:t>後につなげるサービスの言葉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　「</a:t>
            </a:r>
            <a:r>
              <a:rPr dirty="0" err="1"/>
              <a:t>声かけてくれてありがとう</a:t>
            </a:r>
            <a:r>
              <a:rPr dirty="0"/>
              <a:t>」「</a:t>
            </a:r>
            <a:r>
              <a:rPr dirty="0" err="1"/>
              <a:t>また誘ってね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⑦「</a:t>
            </a:r>
            <a:r>
              <a:rPr dirty="0" err="1"/>
              <a:t>ごめんなさい</a:t>
            </a:r>
            <a:r>
              <a:rPr dirty="0"/>
              <a:t>」</a:t>
            </a:r>
          </a:p>
        </p:txBody>
      </p:sp>
      <p:sp>
        <p:nvSpPr>
          <p:cNvPr id="481" name="Google Shape;456;p2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82" name="Google Shape;457;p20"/>
          <p:cNvSpPr txBox="1"/>
          <p:nvPr/>
        </p:nvSpPr>
        <p:spPr>
          <a:xfrm>
            <a:off x="-45998" y="112359"/>
            <a:ext cx="221346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dirty="0" err="1"/>
              <a:t>お断り上手</a:t>
            </a:r>
            <a:endParaRPr dirty="0"/>
          </a:p>
        </p:txBody>
      </p:sp>
      <p:sp>
        <p:nvSpPr>
          <p:cNvPr id="483" name="Google Shape;458;p20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16</a:t>
            </a:fld>
            <a:endParaRPr/>
          </a:p>
        </p:txBody>
      </p:sp>
      <p:sp>
        <p:nvSpPr>
          <p:cNvPr id="484" name="Google Shape;459;p20"/>
          <p:cNvSpPr txBox="1">
            <a:spLocks noGrp="1"/>
          </p:cNvSpPr>
          <p:nvPr>
            <p:ph type="title" idx="4294967295"/>
          </p:nvPr>
        </p:nvSpPr>
        <p:spPr>
          <a:xfrm>
            <a:off x="584200" y="989025"/>
            <a:ext cx="11607800" cy="671803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rPr lang="ja-JP" altLang="en-US" dirty="0"/>
              <a:t>ポイント：「ごめんなさい」でサンドイッチする</a:t>
            </a:r>
            <a:endParaRPr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3EC2DB-CD98-D7EB-42DF-70A10F6DC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C72ABBB-75BF-321A-FE26-C4A1C9FA6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en-US" altLang="ja-JP" dirty="0"/>
              <a:t>〈A</a:t>
            </a:r>
            <a:r>
              <a:rPr lang="ja-JP" altLang="en-US" dirty="0"/>
              <a:t>さん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相手の顔を見る「</a:t>
            </a:r>
            <a:r>
              <a:rPr lang="en-US" altLang="ja-JP" dirty="0"/>
              <a:t>1</a:t>
            </a:r>
            <a:r>
              <a:rPr lang="ja-JP" altLang="en-US" dirty="0"/>
              <a:t>万円いるのね」「何に使うの？」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「服を買いに行くんだね。ごめんね、お金がなくて貸せないの、ごめんね」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sz="2800" dirty="0"/>
              <a:t>　　　　　　　　　　　　</a:t>
            </a:r>
            <a:endParaRPr lang="en-US" altLang="ja-JP" sz="28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A87F6B5-3628-84C2-9AEF-396A7F197F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テーマ：「お断り」</a:t>
            </a:r>
            <a:endParaRPr lang="en-US" altLang="ja-JP" sz="3600" dirty="0"/>
          </a:p>
          <a:p>
            <a:pPr marL="88012" indent="0">
              <a:buNone/>
            </a:pP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4E54C4DE-9486-5AF3-2DB4-E9671AF16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実際にやってみよう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5E48771B-7B31-7DAF-5A87-23ABC5968F87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〈B</a:t>
            </a:r>
            <a:r>
              <a:rPr lang="ja-JP" altLang="en-US" dirty="0"/>
              <a:t>さん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ja-JP" altLang="en-US" dirty="0"/>
              <a:t>「</a:t>
            </a:r>
            <a:r>
              <a:rPr lang="en-US" altLang="ja-JP" dirty="0"/>
              <a:t>1</a:t>
            </a:r>
            <a:r>
              <a:rPr lang="ja-JP" altLang="en-US" dirty="0"/>
              <a:t>万円貸してよ」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「服を買いに行くんだ」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「そうか・・・」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89DCB7CA-7A89-BCA6-5CD8-878D36058BD1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169504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A668872-B3B7-3078-34A8-4BD483D97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226365"/>
            <a:ext cx="11607800" cy="6828735"/>
          </a:xfrm>
        </p:spPr>
        <p:txBody>
          <a:bodyPr>
            <a:normAutofit fontScale="25000" lnSpcReduction="20000"/>
          </a:bodyPr>
          <a:lstStyle/>
          <a:p>
            <a:pPr marL="88012" indent="0">
              <a:buNone/>
            </a:pPr>
            <a:r>
              <a:rPr lang="en-US" altLang="ja-JP" sz="8600" dirty="0"/>
              <a:t>〈SST〉</a:t>
            </a: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マンガでわかる統合失調症　家族の対応編</a:t>
            </a:r>
            <a:r>
              <a:rPr lang="en-US" altLang="ja-JP" sz="8600" dirty="0"/>
              <a:t>』     (</a:t>
            </a:r>
            <a:r>
              <a:rPr lang="ja-JP" altLang="en-US" sz="8600" dirty="0"/>
              <a:t>高森信子・中村ユキ著）日本評論社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家族が知りたい統合失調症への対応</a:t>
            </a:r>
            <a:r>
              <a:rPr lang="en-US" altLang="ja-JP" sz="8600" dirty="0"/>
              <a:t>Q&amp;A』(</a:t>
            </a:r>
            <a:r>
              <a:rPr lang="ja-JP" altLang="en-US" sz="8600" dirty="0"/>
              <a:t>高森信子著</a:t>
            </a:r>
            <a:r>
              <a:rPr lang="en-US" altLang="ja-JP" sz="8600" dirty="0"/>
              <a:t>)</a:t>
            </a:r>
            <a:r>
              <a:rPr lang="ja-JP" altLang="en-US" sz="8600" dirty="0"/>
              <a:t>日本評論社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ひきこもり救出マニュアル実践編</a:t>
            </a:r>
            <a:r>
              <a:rPr lang="en-US" altLang="ja-JP" sz="8600" dirty="0"/>
              <a:t>』</a:t>
            </a:r>
            <a:r>
              <a:rPr lang="ja-JP" altLang="en-US" sz="8600" dirty="0"/>
              <a:t>（斉藤環著）ちくま文庫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家族のための統合失調症入門</a:t>
            </a:r>
            <a:r>
              <a:rPr lang="en-US" altLang="ja-JP" sz="8600" dirty="0"/>
              <a:t>~</a:t>
            </a:r>
            <a:r>
              <a:rPr lang="ja-JP" altLang="en-US" sz="8600" dirty="0"/>
              <a:t>増補新版</a:t>
            </a:r>
            <a:r>
              <a:rPr lang="en-US" altLang="ja-JP" sz="8600" dirty="0"/>
              <a:t>』(</a:t>
            </a:r>
            <a:r>
              <a:rPr lang="ja-JP" altLang="en-US" sz="8600" dirty="0"/>
              <a:t>白石弘巳著</a:t>
            </a:r>
            <a:r>
              <a:rPr lang="en-US" altLang="ja-JP" sz="8600" dirty="0"/>
              <a:t>)</a:t>
            </a:r>
            <a:r>
              <a:rPr lang="ja-JP" altLang="en-US" sz="8600" dirty="0"/>
              <a:t>河合書房新社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ネガティブ・ケイパビリティ</a:t>
            </a:r>
            <a:r>
              <a:rPr lang="en-US" altLang="ja-JP" sz="8600" dirty="0"/>
              <a:t>』</a:t>
            </a:r>
            <a:r>
              <a:rPr lang="ja-JP" altLang="en-US" sz="8600" dirty="0"/>
              <a:t>（帚木蓬生著）朝日新聞出版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人薬</a:t>
            </a:r>
            <a:r>
              <a:rPr lang="en-US" altLang="ja-JP" sz="8600" dirty="0"/>
              <a:t>』</a:t>
            </a:r>
            <a:r>
              <a:rPr lang="ja-JP" altLang="en-US" sz="8600" dirty="0"/>
              <a:t>（山本昌知著</a:t>
            </a:r>
            <a:r>
              <a:rPr lang="en-US" altLang="ja-JP" sz="8600" dirty="0"/>
              <a:t>)</a:t>
            </a:r>
            <a:r>
              <a:rPr lang="ja-JP" altLang="en-US" sz="8600" dirty="0"/>
              <a:t>　藤原書店　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病気じゃないからほっといて</a:t>
            </a:r>
            <a:r>
              <a:rPr lang="en-US" altLang="ja-JP" sz="8600" dirty="0"/>
              <a:t>』</a:t>
            </a:r>
            <a:r>
              <a:rPr lang="ja-JP" altLang="en-US" sz="8600" dirty="0"/>
              <a:t>（八重樫穂高著）星和書店</a:t>
            </a:r>
            <a:endParaRPr lang="en-US" altLang="ja-JP" sz="8600" dirty="0"/>
          </a:p>
          <a:p>
            <a:pPr marL="88012" indent="0">
              <a:buNone/>
            </a:pPr>
            <a:r>
              <a:rPr lang="en-US" altLang="ja-JP" sz="8600" dirty="0"/>
              <a:t>〈</a:t>
            </a:r>
            <a:r>
              <a:rPr lang="ja-JP" altLang="en-US" sz="8600" dirty="0"/>
              <a:t>マインドフルネス</a:t>
            </a:r>
            <a:r>
              <a:rPr lang="en-US" altLang="ja-JP" sz="8600" dirty="0"/>
              <a:t>〉</a:t>
            </a: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キラーストレスから心と体を守る本</a:t>
            </a:r>
            <a:r>
              <a:rPr lang="en-US" altLang="ja-JP" sz="8600" dirty="0"/>
              <a:t>』</a:t>
            </a:r>
            <a:r>
              <a:rPr lang="ja-JP" altLang="en-US" sz="8600" dirty="0"/>
              <a:t> 熊野宏昭・伊藤絵美著）</a:t>
            </a:r>
            <a:r>
              <a:rPr lang="en-US" altLang="ja-JP" sz="8600" dirty="0"/>
              <a:t>NHK</a:t>
            </a:r>
            <a:r>
              <a:rPr lang="ja-JP" altLang="en-US" sz="8600" dirty="0"/>
              <a:t>出版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</a:t>
            </a:r>
            <a:r>
              <a:rPr lang="en-US" altLang="ja-JP" sz="8600" dirty="0"/>
              <a:t>『</a:t>
            </a:r>
            <a:r>
              <a:rPr lang="ja-JP" altLang="en-US" sz="8600" dirty="0"/>
              <a:t>自分でできるマインドフルネス</a:t>
            </a:r>
            <a:r>
              <a:rPr lang="en-US" altLang="ja-JP" sz="8600" dirty="0"/>
              <a:t>』</a:t>
            </a:r>
            <a:r>
              <a:rPr lang="ja-JP" altLang="en-US" sz="8600" dirty="0"/>
              <a:t>（佐渡充洋・大野裕他訳）創元社</a:t>
            </a:r>
            <a:endParaRPr lang="en-US" altLang="ja-JP" sz="8600" dirty="0"/>
          </a:p>
          <a:p>
            <a:pPr marL="88012" indent="0">
              <a:buNone/>
            </a:pPr>
            <a:endParaRPr lang="en-US" altLang="ja-JP" sz="8600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r>
              <a:rPr lang="ja-JP" altLang="en-US" sz="2600" dirty="0"/>
              <a:t>　　　　　　　　　　　　　　　</a:t>
            </a:r>
            <a:endParaRPr lang="en-US" altLang="ja-JP" sz="2600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EF73794-DA83-4C5E-CEA7-BD7EE5DADB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88012" indent="0">
              <a:buNone/>
            </a:pPr>
            <a:r>
              <a:rPr lang="ja-JP" altLang="en-US" dirty="0"/>
              <a:t>本日の</a:t>
            </a:r>
            <a:r>
              <a:rPr lang="en-US" altLang="ja-JP" dirty="0"/>
              <a:t>SST</a:t>
            </a:r>
            <a:r>
              <a:rPr lang="ja-JP" altLang="en-US" dirty="0"/>
              <a:t>やマインドフルネスで参考にした図書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4AD7B41-D23C-252F-AD5F-023B8C5A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/>
              <a:t>参考</a:t>
            </a:r>
          </a:p>
        </p:txBody>
      </p:sp>
      <p:sp>
        <p:nvSpPr>
          <p:cNvPr id="2" name="Google Shape;431;p16">
            <a:extLst>
              <a:ext uri="{FF2B5EF4-FFF2-40B4-BE49-F238E27FC236}">
                <a16:creationId xmlns:a16="http://schemas.microsoft.com/office/drawing/2014/main" id="{E17CFEE7-D2A2-6C4C-3917-A35E6714AB83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1033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87;p2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0" name="Google Shape;88;p2"/>
          <p:cNvSpPr txBox="1"/>
          <p:nvPr/>
        </p:nvSpPr>
        <p:spPr>
          <a:xfrm>
            <a:off x="-552" y="125302"/>
            <a:ext cx="20132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1. 本日の予定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923375" y="1927269"/>
            <a:ext cx="7429501" cy="6196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（１）</a:t>
            </a:r>
            <a:r>
              <a:rPr lang="ja-JP" altLang="en-US" dirty="0"/>
              <a:t>ウォーミングアップ　</a:t>
            </a:r>
            <a:endParaRPr dirty="0"/>
          </a:p>
          <a:p>
            <a:pPr>
              <a:defRPr>
                <a:solidFill>
                  <a:srgbClr val="000000"/>
                </a:solidFill>
              </a:defRPr>
            </a:pPr>
            <a:endParaRPr sz="3600" dirty="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（２）家族SSTについて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 dirty="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（３）</a:t>
            </a:r>
            <a:r>
              <a:rPr lang="ja-JP" altLang="en-US" dirty="0"/>
              <a:t>実際に使ってみよう</a:t>
            </a:r>
            <a:endParaRPr dirty="0"/>
          </a:p>
          <a:p>
            <a:pPr>
              <a:defRPr>
                <a:solidFill>
                  <a:srgbClr val="000000"/>
                </a:solidFill>
              </a:defRPr>
            </a:pPr>
            <a:endParaRPr sz="3600" dirty="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</a:t>
            </a:r>
            <a:r>
              <a:rPr dirty="0" err="1"/>
              <a:t>休憩</a:t>
            </a:r>
            <a:r>
              <a:rPr dirty="0"/>
              <a:t>）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 dirty="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（４）お困り</a:t>
            </a:r>
            <a:r>
              <a:rPr lang="ja-JP" altLang="en-US" dirty="0"/>
              <a:t>事</a:t>
            </a:r>
            <a:r>
              <a:rPr dirty="0"/>
              <a:t>・</a:t>
            </a:r>
            <a:r>
              <a:rPr dirty="0" err="1"/>
              <a:t>質問</a:t>
            </a:r>
            <a:r>
              <a:rPr lang="ja-JP" altLang="en-US" dirty="0"/>
              <a:t>等　　</a:t>
            </a:r>
            <a:endParaRPr dirty="0"/>
          </a:p>
          <a:p>
            <a:pPr>
              <a:defRPr>
                <a:solidFill>
                  <a:srgbClr val="000000"/>
                </a:solidFill>
              </a:defRPr>
            </a:pPr>
            <a:endParaRPr sz="3600" dirty="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rPr dirty="0"/>
              <a:t>（５）アンケート</a:t>
            </a:r>
          </a:p>
        </p:txBody>
      </p:sp>
      <p:sp>
        <p:nvSpPr>
          <p:cNvPr id="162" name="Google Shape;90;p2"/>
          <p:cNvSpPr/>
          <p:nvPr/>
        </p:nvSpPr>
        <p:spPr>
          <a:xfrm>
            <a:off x="965200" y="1608000"/>
            <a:ext cx="11196001" cy="3482701"/>
          </a:xfrm>
          <a:prstGeom prst="roundRect">
            <a:avLst>
              <a:gd name="adj" fmla="val 4730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3" name="Google Shape;91;p2"/>
          <p:cNvSpPr txBox="1"/>
          <p:nvPr/>
        </p:nvSpPr>
        <p:spPr>
          <a:xfrm>
            <a:off x="8919123" y="3212074"/>
            <a:ext cx="3162301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（家族心理教育）</a:t>
            </a:r>
          </a:p>
        </p:txBody>
      </p:sp>
      <p:sp>
        <p:nvSpPr>
          <p:cNvPr id="164" name="Google Shape;92;p2"/>
          <p:cNvSpPr/>
          <p:nvPr/>
        </p:nvSpPr>
        <p:spPr>
          <a:xfrm>
            <a:off x="965200" y="6146582"/>
            <a:ext cx="11196001" cy="1038301"/>
          </a:xfrm>
          <a:prstGeom prst="roundRect">
            <a:avLst>
              <a:gd name="adj" fmla="val 18349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5" name="Google Shape;93;p2"/>
          <p:cNvSpPr txBox="1"/>
          <p:nvPr/>
        </p:nvSpPr>
        <p:spPr>
          <a:xfrm>
            <a:off x="10448225" y="6446062"/>
            <a:ext cx="1633200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（SST）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98;p3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8" name="Google Shape;99;p3"/>
          <p:cNvSpPr txBox="1"/>
          <p:nvPr/>
        </p:nvSpPr>
        <p:spPr>
          <a:xfrm>
            <a:off x="1429" y="125302"/>
            <a:ext cx="2923644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2. 家族SSTの重要性</a:t>
            </a:r>
          </a:p>
        </p:txBody>
      </p:sp>
      <p:graphicFrame>
        <p:nvGraphicFramePr>
          <p:cNvPr id="169" name="Google Shape;100;p3"/>
          <p:cNvGraphicFramePr/>
          <p:nvPr/>
        </p:nvGraphicFramePr>
        <p:xfrm>
          <a:off x="625569" y="956506"/>
          <a:ext cx="12383947" cy="8129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0" name="Google Shape;101;p3"/>
          <p:cNvSpPr txBox="1"/>
          <p:nvPr/>
        </p:nvSpPr>
        <p:spPr>
          <a:xfrm>
            <a:off x="4778602" y="772016"/>
            <a:ext cx="427695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dirty="0"/>
              <a:t>【</a:t>
            </a:r>
            <a:r>
              <a:rPr dirty="0" err="1"/>
              <a:t>統合失調症</a:t>
            </a:r>
            <a:r>
              <a:rPr dirty="0"/>
              <a:t>　1年</a:t>
            </a:r>
            <a:r>
              <a:rPr lang="ja-JP" altLang="en-US" dirty="0"/>
              <a:t>後再燃率</a:t>
            </a:r>
            <a:r>
              <a:rPr dirty="0"/>
              <a:t>】</a:t>
            </a:r>
          </a:p>
        </p:txBody>
      </p:sp>
      <p:sp>
        <p:nvSpPr>
          <p:cNvPr id="171" name="Google Shape;102;p3"/>
          <p:cNvSpPr/>
          <p:nvPr/>
        </p:nvSpPr>
        <p:spPr>
          <a:xfrm>
            <a:off x="11024719" y="1066799"/>
            <a:ext cx="2028050" cy="86436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Google Shape;103;p3"/>
          <p:cNvSpPr/>
          <p:nvPr/>
        </p:nvSpPr>
        <p:spPr>
          <a:xfrm rot="3720000">
            <a:off x="5297054" y="3719500"/>
            <a:ext cx="5353436" cy="1739791"/>
          </a:xfrm>
          <a:prstGeom prst="rightArrow">
            <a:avLst>
              <a:gd name="adj1" fmla="val 32000"/>
              <a:gd name="adj2" fmla="val 46718"/>
            </a:avLst>
          </a:prstGeom>
          <a:solidFill>
            <a:srgbClr val="ED220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Google Shape;104;p3"/>
          <p:cNvSpPr txBox="1"/>
          <p:nvPr/>
        </p:nvSpPr>
        <p:spPr>
          <a:xfrm>
            <a:off x="10607084" y="9184592"/>
            <a:ext cx="2247902" cy="503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200">
                <a:solidFill>
                  <a:srgbClr val="000000"/>
                </a:solidFill>
              </a:defRPr>
            </a:pPr>
            <a:r>
              <a:t>2022年10月8日</a:t>
            </a:r>
          </a:p>
          <a:p>
            <a:pPr algn="ctr">
              <a:defRPr sz="1200">
                <a:solidFill>
                  <a:srgbClr val="000000"/>
                </a:solidFill>
              </a:defRPr>
            </a:pPr>
            <a:r>
              <a:t>山澤涼子医師講演資料より作成</a:t>
            </a:r>
          </a:p>
        </p:txBody>
      </p:sp>
      <p:grpSp>
        <p:nvGrpSpPr>
          <p:cNvPr id="176" name="Google Shape;105;p3"/>
          <p:cNvGrpSpPr/>
          <p:nvPr/>
        </p:nvGrpSpPr>
        <p:grpSpPr>
          <a:xfrm>
            <a:off x="1835749" y="8661152"/>
            <a:ext cx="1389001" cy="455900"/>
            <a:chOff x="0" y="0"/>
            <a:chExt cx="1389000" cy="455899"/>
          </a:xfrm>
        </p:grpSpPr>
        <p:sp>
          <p:nvSpPr>
            <p:cNvPr id="174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5" name="薬なし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薬なし</a:t>
              </a:r>
            </a:p>
          </p:txBody>
        </p:sp>
      </p:grpSp>
      <p:grpSp>
        <p:nvGrpSpPr>
          <p:cNvPr id="179" name="Google Shape;106;p3"/>
          <p:cNvGrpSpPr/>
          <p:nvPr/>
        </p:nvGrpSpPr>
        <p:grpSpPr>
          <a:xfrm>
            <a:off x="4153951" y="8677540"/>
            <a:ext cx="1389001" cy="455901"/>
            <a:chOff x="0" y="0"/>
            <a:chExt cx="1389000" cy="455899"/>
          </a:xfrm>
        </p:grpSpPr>
        <p:sp>
          <p:nvSpPr>
            <p:cNvPr id="177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8" name="薬のみ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薬のみ</a:t>
              </a:r>
            </a:p>
          </p:txBody>
        </p:sp>
      </p:grpSp>
      <p:grpSp>
        <p:nvGrpSpPr>
          <p:cNvPr id="182" name="Google Shape;107;p3"/>
          <p:cNvGrpSpPr/>
          <p:nvPr/>
        </p:nvGrpSpPr>
        <p:grpSpPr>
          <a:xfrm>
            <a:off x="6009425" y="8665293"/>
            <a:ext cx="2247901" cy="480414"/>
            <a:chOff x="0" y="0"/>
            <a:chExt cx="2247900" cy="480413"/>
          </a:xfrm>
        </p:grpSpPr>
        <p:sp>
          <p:nvSpPr>
            <p:cNvPr id="180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1" name="薬と当事者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薬と当事者SST</a:t>
              </a:r>
            </a:p>
          </p:txBody>
        </p:sp>
      </p:grpSp>
      <p:grpSp>
        <p:nvGrpSpPr>
          <p:cNvPr id="185" name="Google Shape;108;p3"/>
          <p:cNvGrpSpPr/>
          <p:nvPr/>
        </p:nvGrpSpPr>
        <p:grpSpPr>
          <a:xfrm>
            <a:off x="8517074" y="8665293"/>
            <a:ext cx="2247901" cy="480414"/>
            <a:chOff x="0" y="0"/>
            <a:chExt cx="2247900" cy="480413"/>
          </a:xfrm>
        </p:grpSpPr>
        <p:sp>
          <p:nvSpPr>
            <p:cNvPr id="183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" name="薬と家族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薬と家族SST</a:t>
              </a:r>
            </a:p>
          </p:txBody>
        </p:sp>
      </p:grpSp>
      <p:pic>
        <p:nvPicPr>
          <p:cNvPr id="186" name="Google Shape;109;p3" descr="Google Shape;109;p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37432" y="7041146"/>
            <a:ext cx="3017218" cy="25219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14;p4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9" name="Google Shape;115;p4"/>
          <p:cNvSpPr txBox="1"/>
          <p:nvPr/>
        </p:nvSpPr>
        <p:spPr>
          <a:xfrm>
            <a:off x="-4108" y="125302"/>
            <a:ext cx="32141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3. ウォーミングアップ</a:t>
            </a:r>
          </a:p>
        </p:txBody>
      </p:sp>
      <p:sp>
        <p:nvSpPr>
          <p:cNvPr id="190" name="Google Shape;116;p4"/>
          <p:cNvSpPr txBox="1"/>
          <p:nvPr/>
        </p:nvSpPr>
        <p:spPr>
          <a:xfrm>
            <a:off x="4412974" y="1839279"/>
            <a:ext cx="414585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800">
                <a:solidFill>
                  <a:srgbClr val="000000"/>
                </a:solidFill>
              </a:defRPr>
            </a:lvl1pPr>
          </a:lstStyle>
          <a:p>
            <a:r>
              <a:rPr dirty="0"/>
              <a:t>【</a:t>
            </a:r>
            <a:r>
              <a:rPr dirty="0" err="1"/>
              <a:t>マインドフルネス</a:t>
            </a:r>
            <a:r>
              <a:rPr dirty="0"/>
              <a:t>】</a:t>
            </a:r>
          </a:p>
        </p:txBody>
      </p:sp>
      <p:sp>
        <p:nvSpPr>
          <p:cNvPr id="191" name="Google Shape;117;p4"/>
          <p:cNvSpPr txBox="1"/>
          <p:nvPr/>
        </p:nvSpPr>
        <p:spPr>
          <a:xfrm>
            <a:off x="-43865" y="2705979"/>
            <a:ext cx="12785830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ja-JP" altLang="en-US" dirty="0"/>
              <a:t>　・</a:t>
            </a:r>
            <a:r>
              <a:rPr sz="2800" dirty="0" err="1"/>
              <a:t>リラク</a:t>
            </a:r>
            <a:r>
              <a:rPr lang="ja-JP" altLang="en-US" sz="2800" dirty="0"/>
              <a:t>ゼ</a:t>
            </a:r>
            <a:r>
              <a:rPr sz="2800" dirty="0"/>
              <a:t>ー</a:t>
            </a:r>
            <a:r>
              <a:rPr sz="2800" dirty="0" err="1"/>
              <a:t>ションなどストレスの低減を中心に効果が実証さ</a:t>
            </a:r>
            <a:r>
              <a:rPr lang="ja-JP" altLang="en-US" sz="2800" dirty="0"/>
              <a:t>れ</a:t>
            </a:r>
            <a:r>
              <a:rPr sz="2800" dirty="0" err="1"/>
              <a:t>てい</a:t>
            </a:r>
            <a:r>
              <a:rPr lang="ja-JP" altLang="en-US" sz="2800" dirty="0"/>
              <a:t>る方法</a:t>
            </a:r>
            <a:endParaRPr lang="en-US" altLang="ja-JP" sz="2800" dirty="0"/>
          </a:p>
          <a:p>
            <a:pPr algn="l"/>
            <a:endParaRPr sz="2800" dirty="0"/>
          </a:p>
        </p:txBody>
      </p:sp>
      <p:sp>
        <p:nvSpPr>
          <p:cNvPr id="192" name="Google Shape;118;p4"/>
          <p:cNvSpPr txBox="1"/>
          <p:nvPr/>
        </p:nvSpPr>
        <p:spPr>
          <a:xfrm>
            <a:off x="258417" y="4164622"/>
            <a:ext cx="11630145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sz="2800" dirty="0"/>
              <a:t>・</a:t>
            </a:r>
            <a:r>
              <a:rPr lang="ja-JP" altLang="en-US" sz="2800" dirty="0"/>
              <a:t>歩く、味わうなどいろいろな方法があるが</a:t>
            </a:r>
            <a:r>
              <a:rPr sz="2800" dirty="0" err="1"/>
              <a:t>今日は、呼吸瞑想を行う</a:t>
            </a:r>
            <a:endParaRPr sz="2800" dirty="0"/>
          </a:p>
        </p:txBody>
      </p:sp>
      <p:sp>
        <p:nvSpPr>
          <p:cNvPr id="193" name="Google Shape;119;p4"/>
          <p:cNvSpPr txBox="1"/>
          <p:nvPr/>
        </p:nvSpPr>
        <p:spPr>
          <a:xfrm>
            <a:off x="258417" y="5428614"/>
            <a:ext cx="1036915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sz="2800" dirty="0"/>
              <a:t>・</a:t>
            </a:r>
            <a:r>
              <a:rPr sz="2800" dirty="0" err="1"/>
              <a:t>簡単な方法なので、覚えて自宅でもぜひ試してほしい</a:t>
            </a:r>
            <a:endParaRPr sz="2800" dirty="0"/>
          </a:p>
        </p:txBody>
      </p:sp>
      <p:sp>
        <p:nvSpPr>
          <p:cNvPr id="194" name="吹き出し"/>
          <p:cNvSpPr/>
          <p:nvPr/>
        </p:nvSpPr>
        <p:spPr>
          <a:xfrm>
            <a:off x="7261839" y="6599813"/>
            <a:ext cx="5324402" cy="1963502"/>
          </a:xfrm>
          <a:prstGeom prst="wedgeEllipseCallout">
            <a:avLst>
              <a:gd name="adj1" fmla="val -45044"/>
              <a:gd name="adj2" fmla="val -85603"/>
            </a:avLst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>
              <a:defRPr sz="1600" b="1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5" name="ポイント！…"/>
          <p:cNvSpPr txBox="1"/>
          <p:nvPr/>
        </p:nvSpPr>
        <p:spPr>
          <a:xfrm>
            <a:off x="8123641" y="6785539"/>
            <a:ext cx="3764921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/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sz="3200" dirty="0" err="1">
                <a:solidFill>
                  <a:srgbClr val="000000"/>
                </a:solidFill>
              </a:rPr>
              <a:t>ポイント</a:t>
            </a:r>
            <a:r>
              <a:rPr sz="3200" dirty="0">
                <a:solidFill>
                  <a:srgbClr val="000000"/>
                </a:solidFill>
              </a:rPr>
              <a:t>！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defRPr sz="2400" b="1">
                <a:solidFill>
                  <a:srgbClr val="FFFFFF"/>
                </a:solidFill>
              </a:defRPr>
            </a:pPr>
            <a:r>
              <a:rPr lang="ja-JP" altLang="en-US" sz="3200" dirty="0">
                <a:solidFill>
                  <a:srgbClr val="000000"/>
                </a:solidFill>
              </a:rPr>
              <a:t> ストレスの軽減</a:t>
            </a:r>
            <a:endParaRPr sz="3200" dirty="0">
              <a:solidFill>
                <a:srgbClr val="000000"/>
              </a:solidFill>
            </a:endParaRPr>
          </a:p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lang="ja-JP" altLang="en-US" sz="3200" dirty="0">
                <a:solidFill>
                  <a:srgbClr val="000000"/>
                </a:solidFill>
              </a:rPr>
              <a:t>巻き込まれを防ぐ</a:t>
            </a: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197" name="Google Shape;121;p4"/>
          <p:cNvSpPr txBox="1">
            <a:spLocks noGrp="1"/>
          </p:cNvSpPr>
          <p:nvPr>
            <p:ph type="sldNum" sz="quarter" idx="4294967295"/>
          </p:nvPr>
        </p:nvSpPr>
        <p:spPr>
          <a:xfrm>
            <a:off x="6396038" y="9220200"/>
            <a:ext cx="206375" cy="28733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239E-E6A5-E2EB-7DF4-93780890E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27;p16">
            <a:extLst>
              <a:ext uri="{FF2B5EF4-FFF2-40B4-BE49-F238E27FC236}">
                <a16:creationId xmlns:a16="http://schemas.microsoft.com/office/drawing/2014/main" id="{C97E4B33-7B5E-1EC4-B3E5-F0069D3EC031}"/>
              </a:ext>
            </a:extLst>
          </p:cNvPr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62" name="Google Shape;428;p16">
            <a:extLst>
              <a:ext uri="{FF2B5EF4-FFF2-40B4-BE49-F238E27FC236}">
                <a16:creationId xmlns:a16="http://schemas.microsoft.com/office/drawing/2014/main" id="{8668F948-3F22-9EDF-2DF7-0178D15798A6}"/>
              </a:ext>
            </a:extLst>
          </p:cNvPr>
          <p:cNvSpPr txBox="1"/>
          <p:nvPr/>
        </p:nvSpPr>
        <p:spPr>
          <a:xfrm>
            <a:off x="-200" y="0"/>
            <a:ext cx="6934400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ja-JP" altLang="en-US" sz="2800" dirty="0"/>
              <a:t>伊勢田　堯先生　心のホームクリニック</a:t>
            </a:r>
            <a:endParaRPr sz="2800" dirty="0"/>
          </a:p>
        </p:txBody>
      </p:sp>
      <p:sp>
        <p:nvSpPr>
          <p:cNvPr id="463" name="Google Shape;429;p16">
            <a:extLst>
              <a:ext uri="{FF2B5EF4-FFF2-40B4-BE49-F238E27FC236}">
                <a16:creationId xmlns:a16="http://schemas.microsoft.com/office/drawing/2014/main" id="{B07CC728-2381-919A-83D9-219B4CF7BEE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500" y="1021086"/>
            <a:ext cx="11607800" cy="80340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kumimoji="1" lang="ja-JP" altLang="en-US" sz="3600" dirty="0"/>
              <a:t>”どう治すか”から”どう生きるか</a:t>
            </a:r>
            <a:r>
              <a:rPr kumimoji="1" lang="ja-JP" altLang="en-US" sz="3600"/>
              <a:t>“へ</a:t>
            </a:r>
            <a:endParaRPr kumimoji="1" lang="en-US" altLang="ja-JP" sz="2800" dirty="0"/>
          </a:p>
          <a:p>
            <a:pPr marL="88012" indent="0">
              <a:buNone/>
            </a:pPr>
            <a:r>
              <a:rPr kumimoji="1" lang="ja-JP" altLang="en-US" sz="2800" dirty="0"/>
              <a:t>病気の二つの概念。①「指向する課題」（金銭損得、異性、プライド、健康）そのどれかが達成困難になると生活破綻と共に病気を誘発する。②「家族史的課題」幾世代にわたる家族の文化が本人に色濃く反映している。</a:t>
            </a:r>
            <a:endParaRPr kumimoji="1" lang="en-US" altLang="ja-JP" sz="2800" dirty="0"/>
          </a:p>
          <a:p>
            <a:pPr marL="88012" indent="0">
              <a:buNone/>
            </a:pPr>
            <a:r>
              <a:rPr kumimoji="1" lang="ja-JP" altLang="en-US" sz="3200" dirty="0"/>
              <a:t>「精神疾患があるから人生が行き詰まる」のでなく「人生が行き詰まるから精神症状が発症する」</a:t>
            </a:r>
            <a:endParaRPr kumimoji="1" lang="en-US" altLang="ja-JP" sz="3200" dirty="0"/>
          </a:p>
          <a:p>
            <a:pPr marL="88012" indent="0">
              <a:buNone/>
            </a:pPr>
            <a:r>
              <a:rPr kumimoji="1" lang="ja-JP" altLang="en-US" sz="3200" dirty="0"/>
              <a:t>回復を目指して関係者で作戦会議をする。一番大切なことは「病気をどう治すかではなく一回限りの人生をどう生きるかであり、本人が幸せな人生を全うできるように支援すること」</a:t>
            </a:r>
            <a:endParaRPr kumimoji="1" lang="en-US" altLang="ja-JP" sz="3200" dirty="0"/>
          </a:p>
          <a:p>
            <a:pPr marL="88012" indent="0">
              <a:buNone/>
            </a:pPr>
            <a:r>
              <a:rPr kumimoji="1" lang="ja-JP" altLang="en-US" sz="3200" dirty="0"/>
              <a:t>穏やかな表情や態度　できている部分を見る　定期的な声かけ　「私から見るとこうなんだけどなあ」私メッセージで呟く　「父さんは～と言うけど、こう思っているんだよ」真意を伝えよう　環境を見てみよう　指向しているものは何か見つけよう</a:t>
            </a:r>
            <a:endParaRPr kumimoji="1" lang="en-US" altLang="ja-JP" sz="3200" dirty="0"/>
          </a:p>
          <a:p>
            <a:pPr marL="88012" indent="0">
              <a:buNone/>
            </a:pPr>
            <a:endParaRPr kumimoji="1" lang="en-US" altLang="ja-JP" sz="3200" dirty="0"/>
          </a:p>
          <a:p>
            <a:pPr marL="88012" indent="0">
              <a:buNone/>
            </a:pPr>
            <a:endParaRPr kumimoji="1" lang="en-US" altLang="ja-JP" sz="3200" dirty="0"/>
          </a:p>
          <a:p>
            <a:pPr marL="88012" indent="0">
              <a:buNone/>
            </a:pPr>
            <a:endParaRPr kumimoji="1" lang="en-US" altLang="ja-JP" sz="3200" dirty="0"/>
          </a:p>
          <a:p>
            <a:pPr marL="88012" indent="0">
              <a:buNone/>
            </a:pPr>
            <a:endParaRPr kumimoji="1" lang="en-US" altLang="ja-JP" sz="3200" dirty="0"/>
          </a:p>
          <a:p>
            <a:pPr marL="88012" indent="0">
              <a:buNone/>
            </a:pPr>
            <a:endParaRPr kumimoji="1" lang="en-US" altLang="ja-JP" sz="3200" dirty="0"/>
          </a:p>
          <a:p>
            <a:pPr marL="0" indent="0">
              <a:spcBef>
                <a:spcPts val="2700"/>
              </a:spcBef>
              <a:buSzTx/>
              <a:buNone/>
            </a:pPr>
            <a:endParaRPr lang="en-US" dirty="0"/>
          </a:p>
          <a:p>
            <a:pPr marL="0" indent="0">
              <a:spcBef>
                <a:spcPts val="2700"/>
              </a:spcBef>
              <a:buSzTx/>
              <a:buNone/>
            </a:pPr>
            <a:endParaRPr dirty="0"/>
          </a:p>
        </p:txBody>
      </p:sp>
      <p:sp>
        <p:nvSpPr>
          <p:cNvPr id="464" name="Google Shape;430;p16">
            <a:extLst>
              <a:ext uri="{FF2B5EF4-FFF2-40B4-BE49-F238E27FC236}">
                <a16:creationId xmlns:a16="http://schemas.microsoft.com/office/drawing/2014/main" id="{9A46A29E-F306-C809-50C9-D5D89F5A0E5C}"/>
              </a:ext>
            </a:extLst>
          </p:cNvPr>
          <p:cNvSpPr txBox="1"/>
          <p:nvPr/>
        </p:nvSpPr>
        <p:spPr>
          <a:xfrm>
            <a:off x="698498" y="1412977"/>
            <a:ext cx="11607805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endParaRPr dirty="0"/>
          </a:p>
        </p:txBody>
      </p:sp>
      <p:sp>
        <p:nvSpPr>
          <p:cNvPr id="465" name="Google Shape;431;p16">
            <a:extLst>
              <a:ext uri="{FF2B5EF4-FFF2-40B4-BE49-F238E27FC236}">
                <a16:creationId xmlns:a16="http://schemas.microsoft.com/office/drawing/2014/main" id="{94E84EA9-7376-84B7-095D-33C315CA2CA4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70974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26;p5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0" name="Google Shape;127;p5"/>
          <p:cNvSpPr txBox="1"/>
          <p:nvPr/>
        </p:nvSpPr>
        <p:spPr>
          <a:xfrm>
            <a:off x="-6981" y="150866"/>
            <a:ext cx="3220518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4. 家族SSTのポイント</a:t>
            </a:r>
          </a:p>
        </p:txBody>
      </p:sp>
      <p:sp>
        <p:nvSpPr>
          <p:cNvPr id="201" name="Google Shape;128;p5"/>
          <p:cNvSpPr txBox="1"/>
          <p:nvPr/>
        </p:nvSpPr>
        <p:spPr>
          <a:xfrm>
            <a:off x="806601" y="2841222"/>
            <a:ext cx="11391598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rPr lang="ja-JP" altLang="en-US" dirty="0"/>
              <a:t>① 「</a:t>
            </a:r>
            <a:r>
              <a:rPr lang="ja-JP" altLang="en-US" u="sng" dirty="0"/>
              <a:t>受信が中心</a:t>
            </a:r>
            <a:r>
              <a:rPr lang="ja-JP" altLang="en-US" dirty="0"/>
              <a:t>」</a:t>
            </a:r>
          </a:p>
        </p:txBody>
      </p:sp>
      <p:sp>
        <p:nvSpPr>
          <p:cNvPr id="202" name="Google Shape;129;p5"/>
          <p:cNvSpPr txBox="1"/>
          <p:nvPr/>
        </p:nvSpPr>
        <p:spPr>
          <a:xfrm>
            <a:off x="1192696" y="5997371"/>
            <a:ext cx="11391598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rPr dirty="0"/>
              <a:t>② </a:t>
            </a:r>
            <a:r>
              <a:rPr sz="6600" dirty="0"/>
              <a:t>「</a:t>
            </a:r>
            <a:r>
              <a:rPr lang="ja-JP" altLang="en-US" sz="6600" u="sng" dirty="0"/>
              <a:t>健康な部分を伸ばす</a:t>
            </a:r>
            <a:r>
              <a:rPr sz="6600" dirty="0"/>
              <a:t>」</a:t>
            </a:r>
          </a:p>
        </p:txBody>
      </p:sp>
      <p:sp>
        <p:nvSpPr>
          <p:cNvPr id="203" name="Google Shape;130;p5"/>
          <p:cNvSpPr txBox="1"/>
          <p:nvPr/>
        </p:nvSpPr>
        <p:spPr>
          <a:xfrm>
            <a:off x="4457424" y="2186707"/>
            <a:ext cx="4238701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コミュニケーションは</a:t>
            </a:r>
            <a:endParaRPr dirty="0"/>
          </a:p>
        </p:txBody>
      </p:sp>
      <p:sp>
        <p:nvSpPr>
          <p:cNvPr id="204" name="Google Shape;131;p5"/>
          <p:cNvSpPr txBox="1"/>
          <p:nvPr/>
        </p:nvSpPr>
        <p:spPr>
          <a:xfrm>
            <a:off x="4457424" y="5150047"/>
            <a:ext cx="423870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当事者さんの</a:t>
            </a:r>
            <a:endParaRPr dirty="0"/>
          </a:p>
        </p:txBody>
      </p:sp>
      <p:sp>
        <p:nvSpPr>
          <p:cNvPr id="205" name="Google Shape;132;p5"/>
          <p:cNvSpPr txBox="1">
            <a:spLocks noGrp="1"/>
          </p:cNvSpPr>
          <p:nvPr>
            <p:ph type="sldNum" sz="quarter" idx="4294967295"/>
          </p:nvPr>
        </p:nvSpPr>
        <p:spPr>
          <a:xfrm>
            <a:off x="6399339" y="9220979"/>
            <a:ext cx="206122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19;p1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78" name="Google Shape;220;p10"/>
          <p:cNvSpPr txBox="1"/>
          <p:nvPr/>
        </p:nvSpPr>
        <p:spPr>
          <a:xfrm>
            <a:off x="51554" y="125819"/>
            <a:ext cx="35372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5.</a:t>
            </a:r>
            <a:r>
              <a:rPr dirty="0"/>
              <a:t> 「</a:t>
            </a:r>
            <a:r>
              <a:rPr dirty="0" err="1"/>
              <a:t>受信が中心」とは</a:t>
            </a:r>
            <a:r>
              <a:rPr dirty="0"/>
              <a:t>？</a:t>
            </a:r>
          </a:p>
        </p:txBody>
      </p:sp>
      <p:sp>
        <p:nvSpPr>
          <p:cNvPr id="279" name="Google Shape;221;p10"/>
          <p:cNvSpPr txBox="1">
            <a:spLocks noGrp="1"/>
          </p:cNvSpPr>
          <p:nvPr>
            <p:ph type="sldNum" sz="quarter" idx="4294967295"/>
          </p:nvPr>
        </p:nvSpPr>
        <p:spPr>
          <a:xfrm>
            <a:off x="6496032" y="9257046"/>
            <a:ext cx="195566" cy="30264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tx1"/>
                </a:solidFill>
              </a:rPr>
              <a:t>7</a:t>
            </a:fld>
            <a:endParaRPr>
              <a:solidFill>
                <a:schemeClr val="tx1"/>
              </a:solidFill>
            </a:endParaRPr>
          </a:p>
        </p:txBody>
      </p:sp>
      <p:sp>
        <p:nvSpPr>
          <p:cNvPr id="280" name="Google Shape;222;p10"/>
          <p:cNvSpPr txBox="1"/>
          <p:nvPr/>
        </p:nvSpPr>
        <p:spPr>
          <a:xfrm>
            <a:off x="3588761" y="1226522"/>
            <a:ext cx="563767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2800">
                <a:solidFill>
                  <a:srgbClr val="000000"/>
                </a:solidFill>
              </a:defRPr>
            </a:pPr>
            <a:r>
              <a:rPr dirty="0"/>
              <a:t>●</a:t>
            </a:r>
            <a:r>
              <a:rPr lang="en-US" altLang="ja-JP" u="sng" dirty="0"/>
              <a:t>SST</a:t>
            </a:r>
            <a:r>
              <a:rPr lang="ja-JP" altLang="en-US" u="sng" dirty="0"/>
              <a:t>と</a:t>
            </a:r>
            <a:r>
              <a:rPr u="sng" dirty="0" err="1"/>
              <a:t>コミュニケーションの構造</a:t>
            </a:r>
            <a:endParaRPr u="sng" dirty="0"/>
          </a:p>
        </p:txBody>
      </p:sp>
      <p:sp>
        <p:nvSpPr>
          <p:cNvPr id="281" name="Google Shape;223;p10"/>
          <p:cNvSpPr/>
          <p:nvPr/>
        </p:nvSpPr>
        <p:spPr>
          <a:xfrm>
            <a:off x="98009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2" name="Google Shape;224;p10"/>
          <p:cNvSpPr txBox="1"/>
          <p:nvPr/>
        </p:nvSpPr>
        <p:spPr>
          <a:xfrm>
            <a:off x="1549575" y="6713147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受信</a:t>
            </a:r>
          </a:p>
        </p:txBody>
      </p:sp>
      <p:sp>
        <p:nvSpPr>
          <p:cNvPr id="283" name="Google Shape;225;p10"/>
          <p:cNvSpPr txBox="1"/>
          <p:nvPr/>
        </p:nvSpPr>
        <p:spPr>
          <a:xfrm>
            <a:off x="1029056" y="7807509"/>
            <a:ext cx="272331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pPr algn="l"/>
            <a:r>
              <a:rPr dirty="0">
                <a:solidFill>
                  <a:schemeClr val="tx1"/>
                </a:solidFill>
              </a:rPr>
              <a:t>「</a:t>
            </a:r>
            <a:r>
              <a:rPr lang="ja-JP" altLang="en-US" sz="2000" dirty="0">
                <a:solidFill>
                  <a:schemeClr val="tx1"/>
                </a:solidFill>
              </a:rPr>
              <a:t>受け取る・聞く」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284" name="Google Shape;226;p10"/>
          <p:cNvSpPr/>
          <p:nvPr/>
        </p:nvSpPr>
        <p:spPr>
          <a:xfrm>
            <a:off x="510326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5" name="Google Shape;227;p10"/>
          <p:cNvSpPr txBox="1"/>
          <p:nvPr/>
        </p:nvSpPr>
        <p:spPr>
          <a:xfrm>
            <a:off x="5672746" y="6713147"/>
            <a:ext cx="1816101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処理</a:t>
            </a:r>
          </a:p>
        </p:txBody>
      </p:sp>
      <p:sp>
        <p:nvSpPr>
          <p:cNvPr id="286" name="Google Shape;228;p10"/>
          <p:cNvSpPr txBox="1"/>
          <p:nvPr/>
        </p:nvSpPr>
        <p:spPr>
          <a:xfrm>
            <a:off x="5766217" y="7807509"/>
            <a:ext cx="162915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dirty="0" err="1">
                <a:solidFill>
                  <a:schemeClr val="tx1"/>
                </a:solidFill>
              </a:rPr>
              <a:t>考える</a:t>
            </a:r>
            <a:r>
              <a:rPr dirty="0">
                <a:solidFill>
                  <a:schemeClr val="tx1"/>
                </a:solidFill>
              </a:rPr>
              <a:t>」</a:t>
            </a:r>
          </a:p>
        </p:txBody>
      </p:sp>
      <p:sp>
        <p:nvSpPr>
          <p:cNvPr id="287" name="Google Shape;229;p10"/>
          <p:cNvSpPr/>
          <p:nvPr/>
        </p:nvSpPr>
        <p:spPr>
          <a:xfrm>
            <a:off x="922643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8" name="Google Shape;230;p10"/>
          <p:cNvSpPr txBox="1"/>
          <p:nvPr/>
        </p:nvSpPr>
        <p:spPr>
          <a:xfrm>
            <a:off x="9795916" y="6713147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送信</a:t>
            </a:r>
          </a:p>
        </p:txBody>
      </p:sp>
      <p:sp>
        <p:nvSpPr>
          <p:cNvPr id="289" name="Google Shape;231;p10"/>
          <p:cNvSpPr txBox="1"/>
          <p:nvPr/>
        </p:nvSpPr>
        <p:spPr>
          <a:xfrm>
            <a:off x="9432187" y="7807509"/>
            <a:ext cx="254355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lang="ja-JP" altLang="en-US" dirty="0">
                <a:solidFill>
                  <a:schemeClr val="tx1"/>
                </a:solidFill>
              </a:rPr>
              <a:t>伝える・話す</a:t>
            </a:r>
            <a:r>
              <a:rPr dirty="0">
                <a:solidFill>
                  <a:schemeClr val="tx1"/>
                </a:solidFill>
              </a:rPr>
              <a:t>」</a:t>
            </a:r>
          </a:p>
        </p:txBody>
      </p:sp>
      <p:sp>
        <p:nvSpPr>
          <p:cNvPr id="290" name="Google Shape;232;p10"/>
          <p:cNvSpPr/>
          <p:nvPr/>
        </p:nvSpPr>
        <p:spPr>
          <a:xfrm>
            <a:off x="3958123" y="6818466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1" name="Google Shape;233;p10"/>
          <p:cNvSpPr/>
          <p:nvPr/>
        </p:nvSpPr>
        <p:spPr>
          <a:xfrm>
            <a:off x="8081295" y="6818466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2" name="Google Shape;234;p10"/>
          <p:cNvSpPr/>
          <p:nvPr/>
        </p:nvSpPr>
        <p:spPr>
          <a:xfrm>
            <a:off x="2857387" y="2138597"/>
            <a:ext cx="7100421" cy="3641035"/>
          </a:xfrm>
          <a:prstGeom prst="wedgeEllipseCallout">
            <a:avLst>
              <a:gd name="adj1" fmla="val -51463"/>
              <a:gd name="adj2" fmla="val 55082"/>
            </a:avLst>
          </a:prstGeom>
          <a:noFill/>
          <a:ln w="127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293" name="Google Shape;235;p10"/>
          <p:cNvSpPr txBox="1"/>
          <p:nvPr/>
        </p:nvSpPr>
        <p:spPr>
          <a:xfrm>
            <a:off x="3778249" y="4634934"/>
            <a:ext cx="544830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dirty="0" err="1">
                <a:solidFill>
                  <a:schemeClr val="tx1"/>
                </a:solidFill>
              </a:rPr>
              <a:t>ここ」を重点的に練習する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4" name="Google Shape;236;p10"/>
          <p:cNvSpPr txBox="1"/>
          <p:nvPr/>
        </p:nvSpPr>
        <p:spPr>
          <a:xfrm>
            <a:off x="4613353" y="2448394"/>
            <a:ext cx="1638099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S</a:t>
            </a:r>
            <a:r>
              <a:rPr sz="2800">
                <a:solidFill>
                  <a:schemeClr val="tx1"/>
                </a:solidFill>
              </a:rPr>
              <a:t>ocial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S</a:t>
            </a:r>
            <a:r>
              <a:rPr sz="2800">
                <a:solidFill>
                  <a:schemeClr val="tx1"/>
                </a:solidFill>
              </a:rPr>
              <a:t>kills 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T</a:t>
            </a:r>
            <a:r>
              <a:rPr sz="2800">
                <a:solidFill>
                  <a:schemeClr val="tx1"/>
                </a:solidFill>
              </a:rPr>
              <a:t>raining</a:t>
            </a:r>
          </a:p>
        </p:txBody>
      </p:sp>
      <p:sp>
        <p:nvSpPr>
          <p:cNvPr id="295" name="Google Shape;237;p10"/>
          <p:cNvSpPr txBox="1"/>
          <p:nvPr/>
        </p:nvSpPr>
        <p:spPr>
          <a:xfrm>
            <a:off x="6407597" y="2377830"/>
            <a:ext cx="2658086" cy="2090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社会生活</a:t>
            </a:r>
            <a:endParaRPr lang="en-US" altLang="ja-JP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スキル</a:t>
            </a:r>
            <a:endParaRPr lang="en-US" altLang="ja-JP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トレーニング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EAC5D-0CF4-4D92-AF4A-7197DADE3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2BF7456-3C4F-ED81-ECA2-6619CE1AA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 fontScale="92500" lnSpcReduction="20000"/>
          </a:bodyPr>
          <a:lstStyle/>
          <a:p>
            <a:pPr marL="88012" indent="0">
              <a:buNone/>
            </a:pPr>
            <a:r>
              <a:rPr lang="ja-JP" altLang="en-US" dirty="0"/>
              <a:t>家族にどうなってほしいのか当事者アンケート</a:t>
            </a:r>
            <a:r>
              <a:rPr lang="ja-JP" altLang="en-US" sz="2200" dirty="0"/>
              <a:t>みんなねっと</a:t>
            </a:r>
            <a:endParaRPr lang="en-US" altLang="ja-JP" sz="2200" dirty="0"/>
          </a:p>
          <a:p>
            <a:pPr marL="88012" indent="0">
              <a:buNone/>
            </a:pPr>
            <a:r>
              <a:rPr lang="ja-JP" altLang="en-US" dirty="0"/>
              <a:t>第１位　「もっと私の気持ちをわかってほしい」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位　「ツベコベ指示しないでほしい」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位　「私を傷つける言動をしないでほしい」</a:t>
            </a:r>
            <a:endParaRPr lang="en-US" altLang="ja-JP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r>
              <a:rPr lang="ja-JP" altLang="en-US" sz="2800" dirty="0"/>
              <a:t>　　　　　　　　　　　　　　</a:t>
            </a:r>
            <a:endParaRPr lang="en-US" altLang="ja-JP" sz="28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C9B5D17E-EBD7-F3FC-09A7-4F6B4C79BEB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DFEEC149-0C7A-A744-B3F4-8052D6B5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聞くことが大切な理由＆聞き方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87D645F9-5616-CA6D-4DF7-850FAE7FAE7D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</a:t>
            </a:r>
            <a:r>
              <a:rPr lang="ja-JP" altLang="en-US" dirty="0"/>
              <a:t>聞き方</a:t>
            </a:r>
            <a:r>
              <a:rPr lang="en-US" altLang="ja-JP" dirty="0"/>
              <a:t>〉</a:t>
            </a:r>
            <a:r>
              <a:rPr lang="ja-JP" altLang="en-US" dirty="0"/>
              <a:t>３つ紹介　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聞き方①あいづちをうちながら言葉を挟まず聞く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聞き方②は行で聞く</a:t>
            </a:r>
            <a:r>
              <a:rPr lang="ja-JP" altLang="en-US" sz="2400" dirty="0"/>
              <a:t>中井</a:t>
            </a:r>
            <a:r>
              <a:rPr lang="en-US" altLang="ja-JP" sz="2400" dirty="0"/>
              <a:t>Dr</a:t>
            </a:r>
            <a:r>
              <a:rPr lang="ja-JP" altLang="en-US" dirty="0"/>
              <a:t>（ふぅん、へぇ～、ほぉ～など）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聞き方③高森流会話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③は答えに困った時にも使えます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B6C6CBAD-7AA2-CA28-33D3-25B6CED5E3DE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37221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71E7F8-2F73-8E91-EA0E-83AC92043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8FF6E5A-BB78-3437-A0A1-EE4E34854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 fontScale="85000" lnSpcReduction="20000"/>
          </a:bodyPr>
          <a:lstStyle/>
          <a:p>
            <a:pPr marL="88012" indent="0"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〈A</a:t>
            </a:r>
            <a:r>
              <a:rPr lang="ja-JP" altLang="en-US" sz="2800" dirty="0"/>
              <a:t>さん</a:t>
            </a:r>
            <a:r>
              <a:rPr lang="en-US" altLang="ja-JP" sz="2800" dirty="0"/>
              <a:t>〉</a:t>
            </a:r>
            <a:r>
              <a:rPr lang="ja-JP" altLang="en-US" sz="2800" dirty="0"/>
              <a:t>　　　　　　　　　　　　</a:t>
            </a:r>
            <a:endParaRPr lang="en-US" altLang="ja-JP" sz="2800" dirty="0"/>
          </a:p>
          <a:p>
            <a:pPr marL="88012" indent="0" hangingPunct="1">
              <a:buNone/>
            </a:pPr>
            <a:r>
              <a:rPr lang="en-US" altLang="ja-JP" sz="3600" dirty="0"/>
              <a:t>〈</a:t>
            </a:r>
            <a:r>
              <a:rPr lang="ja-JP" altLang="en-US" sz="3600" dirty="0"/>
              <a:t>聞き方</a:t>
            </a:r>
            <a:r>
              <a:rPr lang="en-US" altLang="ja-JP" sz="3600" dirty="0"/>
              <a:t>〉</a:t>
            </a:r>
          </a:p>
          <a:p>
            <a:pPr marL="88012" indent="0" hangingPunct="1">
              <a:buNone/>
            </a:pPr>
            <a:r>
              <a:rPr lang="ja-JP" altLang="en-US" sz="3600" dirty="0"/>
              <a:t>相手の方に体を向ける</a:t>
            </a:r>
            <a:endParaRPr lang="en-US" altLang="ja-JP" sz="3600" dirty="0"/>
          </a:p>
          <a:p>
            <a:pPr marL="88012" indent="0" hangingPunct="1">
              <a:buNone/>
            </a:pPr>
            <a:r>
              <a:rPr lang="ja-JP" altLang="en-US" sz="3600" dirty="0"/>
              <a:t>相手の顔を見る</a:t>
            </a:r>
            <a:endParaRPr lang="en-US" altLang="ja-JP" sz="3600" dirty="0"/>
          </a:p>
          <a:p>
            <a:pPr marL="88012" indent="0" hangingPunct="1">
              <a:buNone/>
            </a:pPr>
            <a:r>
              <a:rPr lang="ja-JP" altLang="en-US" sz="3600" dirty="0"/>
              <a:t>うなづいたり、あいづちをうちながら聞く</a:t>
            </a:r>
            <a:endParaRPr lang="en-US" altLang="ja-JP" sz="3600" dirty="0"/>
          </a:p>
          <a:p>
            <a:pPr marL="88012" indent="0" hangingPunct="1">
              <a:buNone/>
            </a:pPr>
            <a:r>
              <a:rPr lang="ja-JP" altLang="en-US" sz="3600" dirty="0"/>
              <a:t>聞き方①言葉を挟まず聞く</a:t>
            </a:r>
            <a:endParaRPr lang="en-US" altLang="ja-JP" sz="3600" dirty="0"/>
          </a:p>
          <a:p>
            <a:pPr marL="88012" indent="0" hangingPunct="1">
              <a:buNone/>
            </a:pPr>
            <a:r>
              <a:rPr lang="ja-JP" altLang="en-US" sz="3600" dirty="0"/>
              <a:t>聞き方②は行で聞く中井</a:t>
            </a:r>
            <a:r>
              <a:rPr lang="en-US" altLang="ja-JP" sz="3600" dirty="0"/>
              <a:t>Dr</a:t>
            </a:r>
            <a:r>
              <a:rPr lang="ja-JP" altLang="en-US" sz="3600" dirty="0"/>
              <a:t>（ふぅん、へぇ～、ほぉ～など）</a:t>
            </a:r>
            <a:endParaRPr lang="en-US" altLang="ja-JP" sz="36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19030C8-0EE4-FA5C-0DCF-E9D25F9226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テーマ：私のセルフケア（健康法）</a:t>
            </a:r>
            <a:endParaRPr lang="en-US" altLang="ja-JP" sz="3600" dirty="0"/>
          </a:p>
          <a:p>
            <a:pPr marL="88012" indent="0">
              <a:buNone/>
            </a:pP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8CA83A88-911F-5859-B3F6-389544025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実際に話を①か②で聞いてみよう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CAA18793-407F-E5F6-BDA0-D81BB2678336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〈B</a:t>
            </a:r>
            <a:r>
              <a:rPr lang="ja-JP" altLang="en-US" dirty="0"/>
              <a:t>さん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en-US" altLang="ja-JP" dirty="0"/>
              <a:t>〈</a:t>
            </a:r>
            <a:r>
              <a:rPr lang="ja-JP" altLang="en-US" dirty="0"/>
              <a:t>こんなセルフケアをしています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ja-JP" altLang="en-US" dirty="0"/>
              <a:t>例：つらい気持ちを家族会で吐き出しています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例：バジルやシソを育てています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例：よく眠っています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など何でも！いくつでも！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D4BF745-127F-2608-A6F7-1B64090B917B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90802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1313</Words>
  <Application>Microsoft Office PowerPoint</Application>
  <PresentationFormat>ユーザー設定</PresentationFormat>
  <Paragraphs>233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Arial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聞くことが大切な理由＆聞き方</vt:lpstr>
      <vt:lpstr>実際に話を①か②で聞いてみよう</vt:lpstr>
      <vt:lpstr>・気持ちに寄り添うための会話の5つのポイント</vt:lpstr>
      <vt:lpstr>PowerPoint プレゼンテーション</vt:lpstr>
      <vt:lpstr>PowerPoint プレゼンテーション</vt:lpstr>
      <vt:lpstr>健康な部分を伸ばす</vt:lpstr>
      <vt:lpstr>PowerPoint プレゼンテーション</vt:lpstr>
      <vt:lpstr>実際にやってみよう</vt:lpstr>
      <vt:lpstr>ポイント：「ごめんなさい」でサンドイッチする</vt:lpstr>
      <vt:lpstr>実際にやってみよう</vt:lpstr>
      <vt:lpstr>参考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向川原聖名子</dc:creator>
  <cp:lastModifiedBy>史雄 森田</cp:lastModifiedBy>
  <cp:revision>53</cp:revision>
  <cp:lastPrinted>2024-12-09T14:05:54Z</cp:lastPrinted>
  <dcterms:modified xsi:type="dcterms:W3CDTF">2025-06-10T00:55:52Z</dcterms:modified>
</cp:coreProperties>
</file>