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5" r:id="rId11"/>
    <p:sldId id="266" r:id="rId12"/>
    <p:sldId id="273" r:id="rId13"/>
    <p:sldId id="268" r:id="rId14"/>
    <p:sldId id="274" r:id="rId15"/>
    <p:sldId id="275" r:id="rId16"/>
  </p:sldIdLst>
  <p:sldSz cx="13004800" cy="9753600"/>
  <p:notesSz cx="6888163" cy="100203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ja-JP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9524300000000002E-2"/>
          <c:y val="4.5304799999999999E-2"/>
          <c:w val="0.93547599999999997"/>
          <c:h val="0.880487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地域1</c:v>
                </c:pt>
              </c:strCache>
            </c:strRef>
          </c:tx>
          <c:spPr>
            <a:solidFill>
              <a:srgbClr val="52585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薬なし</c:v>
                </c:pt>
                <c:pt idx="1">
                  <c:v>薬のみ</c:v>
                </c:pt>
                <c:pt idx="2">
                  <c:v>薬＋当事者SST</c:v>
                </c:pt>
                <c:pt idx="3">
                  <c:v>薬＋家族SST</c:v>
                </c:pt>
                <c:pt idx="4">
                  <c:v>名称未設定1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81</c:v>
                </c:pt>
                <c:pt idx="1">
                  <c:v>29</c:v>
                </c:pt>
                <c:pt idx="2">
                  <c:v>27</c:v>
                </c:pt>
                <c:pt idx="3">
                  <c:v>9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1-4695-9AB0-E3D0F579C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8422" y="4759643"/>
            <a:ext cx="5051320" cy="4509135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09700"/>
            <a:ext cx="11607801" cy="671803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7" name="Google Shape;51;p31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0">
              <a:spcBef>
                <a:spcPts val="130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9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98500" y="3568700"/>
            <a:ext cx="11607800" cy="2617789"/>
          </a:xfrm>
          <a:prstGeom prst="rect">
            <a:avLst/>
          </a:prstGeom>
        </p:spPr>
        <p:txBody>
          <a:bodyPr anchor="ctr"/>
          <a:lstStyle>
            <a:lvl1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1pPr>
            <a:lvl2pPr marL="228600" indent="4572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2pPr>
            <a:lvl3pPr marL="228600" indent="9144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3pPr>
            <a:lvl4pPr marL="22860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4pPr>
            <a:lvl5pPr marL="22860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6209979"/>
            <a:ext cx="11607800" cy="671804"/>
          </a:xfrm>
          <a:prstGeom prst="rect">
            <a:avLst/>
          </a:prstGeom>
        </p:spPr>
        <p:txBody>
          <a:bodyPr/>
          <a:lstStyle>
            <a:lvl1pPr marL="228600" indent="0" algn="ctr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14" name="Google Shape;58;p33"/>
          <p:cNvSpPr txBox="1">
            <a:spLocks noGrp="1"/>
          </p:cNvSpPr>
          <p:nvPr>
            <p:ph type="body" idx="21"/>
          </p:nvPr>
        </p:nvSpPr>
        <p:spPr>
          <a:xfrm>
            <a:off x="698500" y="999065"/>
            <a:ext cx="11607800" cy="5210916"/>
          </a:xfrm>
          <a:prstGeom prst="rect">
            <a:avLst/>
          </a:prstGeom>
        </p:spPr>
        <p:txBody>
          <a:bodyPr anchor="b"/>
          <a:lstStyle/>
          <a:p>
            <a: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7600"/>
            </a:pPr>
            <a:endParaRPr/>
          </a:p>
        </p:txBody>
      </p:sp>
      <p:sp>
        <p:nvSpPr>
          <p:cNvPr id="1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228600" indent="0">
              <a:spcBef>
                <a:spcPts val="0"/>
              </a:spcBef>
              <a:buClrTx/>
              <a:buSzTx/>
              <a:buFontTx/>
              <a:buNone/>
              <a:defRPr sz="6000"/>
            </a:lvl1pPr>
            <a:lvl2pPr marL="228600" indent="457200">
              <a:spcBef>
                <a:spcPts val="0"/>
              </a:spcBef>
              <a:buClrTx/>
              <a:buSzTx/>
              <a:buFontTx/>
              <a:buNone/>
              <a:defRPr sz="6000"/>
            </a:lvl2pPr>
            <a:lvl3pPr marL="228600" indent="914400">
              <a:spcBef>
                <a:spcPts val="0"/>
              </a:spcBef>
              <a:buClrTx/>
              <a:buSzTx/>
              <a:buFontTx/>
              <a:buNone/>
              <a:defRPr sz="6000"/>
            </a:lvl3pPr>
            <a:lvl4pPr marL="228600" indent="1371600">
              <a:spcBef>
                <a:spcPts val="0"/>
              </a:spcBef>
              <a:buClrTx/>
              <a:buSzTx/>
              <a:buFontTx/>
              <a:buNone/>
              <a:defRPr sz="6000"/>
            </a:lvl4pPr>
            <a:lvl5pPr marL="228600" indent="1828800">
              <a:spcBef>
                <a:spcPts val="0"/>
              </a:spcBef>
              <a:buClrTx/>
              <a:buSzTx/>
              <a:buFontTx/>
              <a:buNone/>
              <a:defRPr sz="6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23" name="Google Shape;62;p34"/>
          <p:cNvSpPr txBox="1">
            <a:spLocks noGrp="1"/>
          </p:cNvSpPr>
          <p:nvPr>
            <p:ph type="body" sz="quarter" idx="21"/>
          </p:nvPr>
        </p:nvSpPr>
        <p:spPr>
          <a:xfrm>
            <a:off x="1219200" y="6426199"/>
            <a:ext cx="11049000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1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65;p35"/>
          <p:cNvSpPr>
            <a:spLocks noGrp="1"/>
          </p:cNvSpPr>
          <p:nvPr>
            <p:ph type="pic" idx="21"/>
          </p:nvPr>
        </p:nvSpPr>
        <p:spPr>
          <a:xfrm>
            <a:off x="-2082800" y="687557"/>
            <a:ext cx="11165190" cy="83738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2" name="Google Shape;66;p35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Google Shape;67;p35"/>
          <p:cNvSpPr>
            <a:spLocks noGrp="1"/>
          </p:cNvSpPr>
          <p:nvPr>
            <p:ph type="pic" idx="23"/>
          </p:nvPr>
        </p:nvSpPr>
        <p:spPr>
          <a:xfrm>
            <a:off x="4984750" y="2749412"/>
            <a:ext cx="7937500" cy="92382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70;p36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657487"/>
            <a:ext cx="11607801" cy="461061"/>
          </a:xfrm>
          <a:prstGeom prst="rect">
            <a:avLst/>
          </a:prstGeom>
        </p:spPr>
        <p:txBody>
          <a:bodyPr anchor="b"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8405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2pPr>
            <a:lvl3pPr marL="12977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3pPr>
            <a:lvl4pPr marL="17549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4pPr>
            <a:lvl5pPr marL="22121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1854200"/>
            <a:ext cx="11609058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20" name="Google Shape;14;p23"/>
          <p:cNvSpPr txBox="1">
            <a:spLocks noGrp="1"/>
          </p:cNvSpPr>
          <p:nvPr>
            <p:ph type="body" sz="quarter" idx="2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21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7;p24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3" cy="106821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Google Shape;20;p24"/>
          <p:cNvSpPr txBox="1">
            <a:spLocks noGrp="1"/>
          </p:cNvSpPr>
          <p:nvPr>
            <p:ph type="body" sz="quarter" idx="22"/>
          </p:nvPr>
        </p:nvSpPr>
        <p:spPr>
          <a:xfrm>
            <a:off x="698499" y="571499"/>
            <a:ext cx="11607803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49974" y="9220979"/>
            <a:ext cx="297943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3;p25"/>
          <p:cNvSpPr>
            <a:spLocks noGrp="1"/>
          </p:cNvSpPr>
          <p:nvPr>
            <p:ph type="pic" idx="21"/>
          </p:nvPr>
        </p:nvSpPr>
        <p:spPr>
          <a:xfrm>
            <a:off x="5319128" y="495298"/>
            <a:ext cx="7543802" cy="87800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692533"/>
            <a:ext cx="5105400" cy="4387467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4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0" name="Google Shape;29;p26"/>
          <p:cNvSpPr txBox="1">
            <a:spLocks noGrp="1"/>
          </p:cNvSpPr>
          <p:nvPr>
            <p:ph type="body" sz="quarter" idx="21"/>
          </p:nvPr>
        </p:nvSpPr>
        <p:spPr>
          <a:xfrm>
            <a:off x="698499" y="1412977"/>
            <a:ext cx="11607803" cy="671804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51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36;p28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9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5105400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600"/>
            </a:lvl1pPr>
            <a:lvl2pPr marL="9882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2pPr>
            <a:lvl3pPr marL="14454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3pPr>
            <a:lvl4pPr marL="19026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4pPr>
            <a:lvl5pPr marL="23598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0" name="Google Shape;39;p28"/>
          <p:cNvSpPr txBox="1">
            <a:spLocks noGrp="1"/>
          </p:cNvSpPr>
          <p:nvPr>
            <p:ph type="body" sz="half" idx="22"/>
          </p:nvPr>
        </p:nvSpPr>
        <p:spPr>
          <a:xfrm>
            <a:off x="698500" y="3480196"/>
            <a:ext cx="5105400" cy="55931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7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8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11607801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144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3716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8288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60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7432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2004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576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1148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76;p1"/>
          <p:cNvSpPr/>
          <p:nvPr/>
        </p:nvSpPr>
        <p:spPr>
          <a:xfrm>
            <a:off x="1583424" y="1429050"/>
            <a:ext cx="9624302" cy="3995400"/>
          </a:xfrm>
          <a:prstGeom prst="ellipse">
            <a:avLst/>
          </a:prstGeom>
          <a:solidFill>
            <a:srgbClr val="D6D6D6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Google Shape;77;p1"/>
          <p:cNvSpPr/>
          <p:nvPr/>
        </p:nvSpPr>
        <p:spPr>
          <a:xfrm>
            <a:off x="1866912" y="1730025"/>
            <a:ext cx="1835988" cy="736604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EB220C"/>
                </a:solidFill>
              </a:defRPr>
            </a:pPr>
            <a:endParaRPr/>
          </a:p>
        </p:txBody>
      </p:sp>
      <p:sp>
        <p:nvSpPr>
          <p:cNvPr id="153" name="Google Shape;78;p1"/>
          <p:cNvSpPr txBox="1"/>
          <p:nvPr/>
        </p:nvSpPr>
        <p:spPr>
          <a:xfrm>
            <a:off x="4617756" y="7618738"/>
            <a:ext cx="3975102" cy="103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600">
                <a:solidFill>
                  <a:srgbClr val="000000"/>
                </a:solidFill>
              </a:defRPr>
            </a:pPr>
            <a:r>
              <a:t>【SSTリーダー】</a:t>
            </a:r>
          </a:p>
          <a:p>
            <a:pPr algn="ctr">
              <a:defRPr sz="1600">
                <a:solidFill>
                  <a:srgbClr val="000000"/>
                </a:solidFill>
              </a:defRPr>
            </a:pPr>
            <a:r>
              <a:t>公認心理師・精神保健福祉士・社会福祉士</a:t>
            </a:r>
          </a:p>
          <a:p>
            <a:pPr algn="ctr">
              <a:defRPr sz="2400">
                <a:solidFill>
                  <a:srgbClr val="000000"/>
                </a:solidFill>
              </a:defRPr>
            </a:pPr>
            <a:r>
              <a:t>向川原聖名子</a:t>
            </a:r>
          </a:p>
        </p:txBody>
      </p:sp>
      <p:sp>
        <p:nvSpPr>
          <p:cNvPr id="154" name="Google Shape;79;p1"/>
          <p:cNvSpPr txBox="1"/>
          <p:nvPr/>
        </p:nvSpPr>
        <p:spPr>
          <a:xfrm>
            <a:off x="5443763" y="6562992"/>
            <a:ext cx="232308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/>
              <a:t>202</a:t>
            </a:r>
            <a:r>
              <a:rPr lang="en-US" altLang="ja-JP" dirty="0"/>
              <a:t>3</a:t>
            </a:r>
            <a:r>
              <a:rPr dirty="0"/>
              <a:t>年</a:t>
            </a:r>
            <a:r>
              <a:rPr lang="en-US" altLang="ja-JP" dirty="0"/>
              <a:t>10</a:t>
            </a:r>
            <a:r>
              <a:rPr dirty="0"/>
              <a:t>月</a:t>
            </a:r>
            <a:r>
              <a:rPr lang="en-US" altLang="ja-JP" dirty="0"/>
              <a:t>14</a:t>
            </a:r>
            <a:r>
              <a:rPr dirty="0"/>
              <a:t>日</a:t>
            </a:r>
          </a:p>
          <a:p>
            <a:pPr algn="ctr">
              <a:defRPr sz="2000">
                <a:solidFill>
                  <a:srgbClr val="000000"/>
                </a:solidFill>
              </a:defRPr>
            </a:pPr>
            <a:r>
              <a:rPr lang="ja-JP" altLang="en-US" dirty="0"/>
              <a:t>あじさい会</a:t>
            </a:r>
            <a:endParaRPr dirty="0"/>
          </a:p>
        </p:txBody>
      </p:sp>
      <p:sp>
        <p:nvSpPr>
          <p:cNvPr id="155" name="Google Shape;80;p1"/>
          <p:cNvSpPr txBox="1"/>
          <p:nvPr/>
        </p:nvSpPr>
        <p:spPr>
          <a:xfrm>
            <a:off x="1993549" y="1843275"/>
            <a:ext cx="1582714" cy="510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900">
                <a:solidFill>
                  <a:srgbClr val="000000"/>
                </a:solidFill>
              </a:defRPr>
            </a:lvl1pPr>
          </a:lstStyle>
          <a:p>
            <a:r>
              <a:t>家族SST</a:t>
            </a:r>
          </a:p>
        </p:txBody>
      </p:sp>
      <p:sp>
        <p:nvSpPr>
          <p:cNvPr id="156" name="Google Shape;81;p1"/>
          <p:cNvSpPr txBox="1"/>
          <p:nvPr/>
        </p:nvSpPr>
        <p:spPr>
          <a:xfrm>
            <a:off x="1277656" y="2694922"/>
            <a:ext cx="10452101" cy="1241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74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「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回復のプロセスー私の現在位置</a:t>
            </a:r>
            <a:r>
              <a:rPr lang="ja-JP" altLang="en-US" dirty="0"/>
              <a:t>」</a:t>
            </a:r>
            <a:endParaRPr dirty="0"/>
          </a:p>
        </p:txBody>
      </p:sp>
      <p:sp>
        <p:nvSpPr>
          <p:cNvPr id="157" name="Google Shape;82;p1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19;p1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78" name="Google Shape;220;p10"/>
          <p:cNvSpPr txBox="1"/>
          <p:nvPr/>
        </p:nvSpPr>
        <p:spPr>
          <a:xfrm>
            <a:off x="51554" y="138166"/>
            <a:ext cx="3537207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6. 「受信が中心」とは？</a:t>
            </a:r>
          </a:p>
        </p:txBody>
      </p:sp>
      <p:sp>
        <p:nvSpPr>
          <p:cNvPr id="279" name="Google Shape;221;p10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80" name="Google Shape;222;p10"/>
          <p:cNvSpPr txBox="1"/>
          <p:nvPr/>
        </p:nvSpPr>
        <p:spPr>
          <a:xfrm>
            <a:off x="4146295" y="1245077"/>
            <a:ext cx="4712209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800">
                <a:solidFill>
                  <a:srgbClr val="000000"/>
                </a:solidFill>
              </a:defRPr>
            </a:pPr>
            <a:r>
              <a:t>●</a:t>
            </a:r>
            <a:r>
              <a:rPr u="sng"/>
              <a:t>コミュニケーションの構造</a:t>
            </a:r>
          </a:p>
        </p:txBody>
      </p:sp>
      <p:sp>
        <p:nvSpPr>
          <p:cNvPr id="281" name="Google Shape;223;p10"/>
          <p:cNvSpPr/>
          <p:nvPr/>
        </p:nvSpPr>
        <p:spPr>
          <a:xfrm>
            <a:off x="901699" y="2291257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2" name="Google Shape;224;p10"/>
          <p:cNvSpPr txBox="1"/>
          <p:nvPr/>
        </p:nvSpPr>
        <p:spPr>
          <a:xfrm>
            <a:off x="1471179" y="3031163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受信</a:t>
            </a:r>
          </a:p>
        </p:txBody>
      </p:sp>
      <p:sp>
        <p:nvSpPr>
          <p:cNvPr id="283" name="Google Shape;225;p10"/>
          <p:cNvSpPr txBox="1"/>
          <p:nvPr/>
        </p:nvSpPr>
        <p:spPr>
          <a:xfrm>
            <a:off x="1712479" y="4158286"/>
            <a:ext cx="133350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t>「聞く」</a:t>
            </a:r>
          </a:p>
        </p:txBody>
      </p:sp>
      <p:sp>
        <p:nvSpPr>
          <p:cNvPr id="284" name="Google Shape;226;p10"/>
          <p:cNvSpPr/>
          <p:nvPr/>
        </p:nvSpPr>
        <p:spPr>
          <a:xfrm>
            <a:off x="5024869" y="2291257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5" name="Google Shape;227;p10"/>
          <p:cNvSpPr txBox="1"/>
          <p:nvPr/>
        </p:nvSpPr>
        <p:spPr>
          <a:xfrm>
            <a:off x="5594350" y="3031163"/>
            <a:ext cx="1816101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処理</a:t>
            </a:r>
          </a:p>
        </p:txBody>
      </p:sp>
      <p:sp>
        <p:nvSpPr>
          <p:cNvPr id="286" name="Google Shape;228;p10"/>
          <p:cNvSpPr txBox="1"/>
          <p:nvPr/>
        </p:nvSpPr>
        <p:spPr>
          <a:xfrm>
            <a:off x="5687821" y="4158286"/>
            <a:ext cx="162915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t>「考える」</a:t>
            </a:r>
          </a:p>
        </p:txBody>
      </p:sp>
      <p:sp>
        <p:nvSpPr>
          <p:cNvPr id="287" name="Google Shape;229;p10"/>
          <p:cNvSpPr/>
          <p:nvPr/>
        </p:nvSpPr>
        <p:spPr>
          <a:xfrm>
            <a:off x="9148039" y="2291257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8" name="Google Shape;230;p10"/>
          <p:cNvSpPr txBox="1"/>
          <p:nvPr/>
        </p:nvSpPr>
        <p:spPr>
          <a:xfrm>
            <a:off x="9717520" y="3031163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送信</a:t>
            </a:r>
          </a:p>
        </p:txBody>
      </p:sp>
      <p:sp>
        <p:nvSpPr>
          <p:cNvPr id="289" name="Google Shape;231;p10"/>
          <p:cNvSpPr txBox="1"/>
          <p:nvPr/>
        </p:nvSpPr>
        <p:spPr>
          <a:xfrm>
            <a:off x="9353791" y="4158286"/>
            <a:ext cx="254355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t>「話す・応える」</a:t>
            </a:r>
          </a:p>
        </p:txBody>
      </p:sp>
      <p:sp>
        <p:nvSpPr>
          <p:cNvPr id="290" name="Google Shape;232;p10"/>
          <p:cNvSpPr/>
          <p:nvPr/>
        </p:nvSpPr>
        <p:spPr>
          <a:xfrm>
            <a:off x="3879727" y="3136482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1" name="Google Shape;233;p10"/>
          <p:cNvSpPr/>
          <p:nvPr/>
        </p:nvSpPr>
        <p:spPr>
          <a:xfrm>
            <a:off x="8002899" y="3136482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2" name="Google Shape;234;p10"/>
          <p:cNvSpPr/>
          <p:nvPr/>
        </p:nvSpPr>
        <p:spPr>
          <a:xfrm>
            <a:off x="2952153" y="5719843"/>
            <a:ext cx="7100421" cy="3641035"/>
          </a:xfrm>
          <a:prstGeom prst="wedgeEllipseCallout">
            <a:avLst>
              <a:gd name="adj1" fmla="val -44859"/>
              <a:gd name="adj2" fmla="val -67911"/>
            </a:avLst>
          </a:prstGeom>
          <a:solidFill>
            <a:srgbClr val="B7B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3" name="Google Shape;235;p10"/>
          <p:cNvSpPr txBox="1"/>
          <p:nvPr/>
        </p:nvSpPr>
        <p:spPr>
          <a:xfrm>
            <a:off x="3778134" y="6339326"/>
            <a:ext cx="5448301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</a:lstStyle>
          <a:p>
            <a:r>
              <a:t>「ここ！」を重点的に練習する</a:t>
            </a:r>
          </a:p>
        </p:txBody>
      </p:sp>
      <p:sp>
        <p:nvSpPr>
          <p:cNvPr id="294" name="Google Shape;236;p10"/>
          <p:cNvSpPr txBox="1"/>
          <p:nvPr/>
        </p:nvSpPr>
        <p:spPr>
          <a:xfrm>
            <a:off x="4424767" y="7018879"/>
            <a:ext cx="1638099" cy="1799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t>S</a:t>
            </a:r>
            <a:r>
              <a:rPr sz="2800"/>
              <a:t>ocial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t>S</a:t>
            </a:r>
            <a:r>
              <a:rPr sz="2800"/>
              <a:t>kills 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t>T</a:t>
            </a:r>
            <a:r>
              <a:rPr sz="2800"/>
              <a:t>raining</a:t>
            </a:r>
          </a:p>
        </p:txBody>
      </p:sp>
      <p:sp>
        <p:nvSpPr>
          <p:cNvPr id="295" name="Google Shape;237;p10"/>
          <p:cNvSpPr txBox="1"/>
          <p:nvPr/>
        </p:nvSpPr>
        <p:spPr>
          <a:xfrm>
            <a:off x="6211227" y="7677318"/>
            <a:ext cx="3162302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r>
              <a:t>（社会技能訓練）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42;p11"/>
          <p:cNvSpPr/>
          <p:nvPr/>
        </p:nvSpPr>
        <p:spPr>
          <a:xfrm rot="17400000">
            <a:off x="6885850" y="8312046"/>
            <a:ext cx="333517" cy="101502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8" name="Google Shape;243;p11"/>
          <p:cNvSpPr txBox="1"/>
          <p:nvPr/>
        </p:nvSpPr>
        <p:spPr>
          <a:xfrm rot="1200000">
            <a:off x="6550958" y="8679859"/>
            <a:ext cx="100330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r>
              <a:t>アドバイス</a:t>
            </a:r>
          </a:p>
        </p:txBody>
      </p:sp>
      <p:sp>
        <p:nvSpPr>
          <p:cNvPr id="299" name="Google Shape;244;p11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00" name="Google Shape;245;p11"/>
          <p:cNvSpPr txBox="1"/>
          <p:nvPr/>
        </p:nvSpPr>
        <p:spPr>
          <a:xfrm>
            <a:off x="13542" y="138166"/>
            <a:ext cx="3537207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6. 「受信が中心」とは？</a:t>
            </a:r>
          </a:p>
        </p:txBody>
      </p:sp>
      <p:sp>
        <p:nvSpPr>
          <p:cNvPr id="301" name="Google Shape;246;p11"/>
          <p:cNvSpPr txBox="1"/>
          <p:nvPr/>
        </p:nvSpPr>
        <p:spPr>
          <a:xfrm>
            <a:off x="10763601" y="183980"/>
            <a:ext cx="2146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ボタンのかけ違い</a:t>
            </a:r>
          </a:p>
        </p:txBody>
      </p:sp>
      <p:sp>
        <p:nvSpPr>
          <p:cNvPr id="302" name="Google Shape;247;p11"/>
          <p:cNvSpPr txBox="1">
            <a:spLocks noGrp="1"/>
          </p:cNvSpPr>
          <p:nvPr>
            <p:ph type="sldNum" sz="quarter" idx="4294967295"/>
          </p:nvPr>
        </p:nvSpPr>
        <p:spPr>
          <a:xfrm>
            <a:off x="6356169" y="9220979"/>
            <a:ext cx="285689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303" name="Google Shape;248;p11"/>
          <p:cNvSpPr txBox="1"/>
          <p:nvPr/>
        </p:nvSpPr>
        <p:spPr>
          <a:xfrm>
            <a:off x="956563" y="1206977"/>
            <a:ext cx="11091675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800">
                <a:solidFill>
                  <a:srgbClr val="000000"/>
                </a:solidFill>
              </a:defRPr>
            </a:pPr>
            <a:r>
              <a:t>●</a:t>
            </a:r>
            <a:r>
              <a:rPr u="sng"/>
              <a:t>コミュニケーションが「ボタンのかけ違い」になっていませんか</a:t>
            </a:r>
            <a:r>
              <a:t>？</a:t>
            </a:r>
          </a:p>
        </p:txBody>
      </p:sp>
      <p:sp>
        <p:nvSpPr>
          <p:cNvPr id="304" name="Google Shape;249;p11"/>
          <p:cNvSpPr/>
          <p:nvPr/>
        </p:nvSpPr>
        <p:spPr>
          <a:xfrm>
            <a:off x="1226195" y="2007947"/>
            <a:ext cx="1651002" cy="812801"/>
          </a:xfrm>
          <a:prstGeom prst="wedgeEllipseCallout">
            <a:avLst>
              <a:gd name="adj1" fmla="val -49385"/>
              <a:gd name="adj2" fmla="val 7000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5" name="Google Shape;250;p11"/>
          <p:cNvSpPr/>
          <p:nvPr/>
        </p:nvSpPr>
        <p:spPr>
          <a:xfrm>
            <a:off x="7501856" y="2054143"/>
            <a:ext cx="1651002" cy="812802"/>
          </a:xfrm>
          <a:prstGeom prst="wedgeEllipseCallout">
            <a:avLst>
              <a:gd name="adj1" fmla="val -49385"/>
              <a:gd name="adj2" fmla="val 7000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6" name="Google Shape;251;p11"/>
          <p:cNvSpPr txBox="1"/>
          <p:nvPr/>
        </p:nvSpPr>
        <p:spPr>
          <a:xfrm>
            <a:off x="1740546" y="2236547"/>
            <a:ext cx="622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000000"/>
                </a:solidFill>
              </a:defRPr>
            </a:lvl1pPr>
          </a:lstStyle>
          <a:p>
            <a:r>
              <a:t>親は</a:t>
            </a:r>
          </a:p>
        </p:txBody>
      </p:sp>
      <p:sp>
        <p:nvSpPr>
          <p:cNvPr id="307" name="Google Shape;252;p11"/>
          <p:cNvSpPr txBox="1"/>
          <p:nvPr/>
        </p:nvSpPr>
        <p:spPr>
          <a:xfrm>
            <a:off x="7762206" y="2282744"/>
            <a:ext cx="1130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000000"/>
                </a:solidFill>
              </a:defRPr>
            </a:lvl1pPr>
          </a:lstStyle>
          <a:p>
            <a:r>
              <a:t>子どもは</a:t>
            </a:r>
          </a:p>
        </p:txBody>
      </p:sp>
      <p:sp>
        <p:nvSpPr>
          <p:cNvPr id="308" name="Google Shape;253;p11"/>
          <p:cNvSpPr/>
          <p:nvPr/>
        </p:nvSpPr>
        <p:spPr>
          <a:xfrm>
            <a:off x="632035" y="3040226"/>
            <a:ext cx="4563008" cy="1270002"/>
          </a:xfrm>
          <a:prstGeom prst="roundRect">
            <a:avLst>
              <a:gd name="adj" fmla="val 1500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9" name="Google Shape;254;p11"/>
          <p:cNvSpPr/>
          <p:nvPr/>
        </p:nvSpPr>
        <p:spPr>
          <a:xfrm>
            <a:off x="6870223" y="3086387"/>
            <a:ext cx="5589835" cy="1270002"/>
          </a:xfrm>
          <a:prstGeom prst="roundRect">
            <a:avLst>
              <a:gd name="adj" fmla="val 1500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0" name="Google Shape;255;p11"/>
          <p:cNvSpPr txBox="1"/>
          <p:nvPr/>
        </p:nvSpPr>
        <p:spPr>
          <a:xfrm>
            <a:off x="1377001" y="3322801"/>
            <a:ext cx="3098802" cy="70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700">
                <a:solidFill>
                  <a:srgbClr val="000000"/>
                </a:solidFill>
              </a:defRPr>
            </a:lvl1pPr>
          </a:lstStyle>
          <a:p>
            <a:r>
              <a:t>説得したい</a:t>
            </a:r>
          </a:p>
        </p:txBody>
      </p:sp>
      <p:sp>
        <p:nvSpPr>
          <p:cNvPr id="311" name="Google Shape;256;p11"/>
          <p:cNvSpPr txBox="1"/>
          <p:nvPr/>
        </p:nvSpPr>
        <p:spPr>
          <a:xfrm>
            <a:off x="6869824" y="3429649"/>
            <a:ext cx="5538001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700">
                <a:solidFill>
                  <a:srgbClr val="000000"/>
                </a:solidFill>
              </a:defRPr>
            </a:lvl1pPr>
          </a:lstStyle>
          <a:p>
            <a:r>
              <a:t>話を聞いてほしい</a:t>
            </a:r>
          </a:p>
        </p:txBody>
      </p:sp>
      <p:sp>
        <p:nvSpPr>
          <p:cNvPr id="312" name="Google Shape;257;p11"/>
          <p:cNvSpPr txBox="1"/>
          <p:nvPr/>
        </p:nvSpPr>
        <p:spPr>
          <a:xfrm>
            <a:off x="5707727" y="4045120"/>
            <a:ext cx="685421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VS</a:t>
            </a:r>
          </a:p>
        </p:txBody>
      </p:sp>
      <p:sp>
        <p:nvSpPr>
          <p:cNvPr id="313" name="Google Shape;258;p11"/>
          <p:cNvSpPr/>
          <p:nvPr/>
        </p:nvSpPr>
        <p:spPr>
          <a:xfrm>
            <a:off x="622300" y="4559298"/>
            <a:ext cx="4582477" cy="832169"/>
          </a:xfrm>
          <a:prstGeom prst="roundRect">
            <a:avLst>
              <a:gd name="adj" fmla="val 22892"/>
            </a:avLst>
          </a:prstGeom>
          <a:ln w="254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4" name="Google Shape;259;p11"/>
          <p:cNvSpPr txBox="1"/>
          <p:nvPr/>
        </p:nvSpPr>
        <p:spPr>
          <a:xfrm>
            <a:off x="1471535" y="4772183"/>
            <a:ext cx="28575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早く社会に戻したい</a:t>
            </a:r>
          </a:p>
        </p:txBody>
      </p:sp>
      <p:sp>
        <p:nvSpPr>
          <p:cNvPr id="315" name="Google Shape;260;p11"/>
          <p:cNvSpPr/>
          <p:nvPr/>
        </p:nvSpPr>
        <p:spPr>
          <a:xfrm>
            <a:off x="6896099" y="4559300"/>
            <a:ext cx="5538082" cy="832168"/>
          </a:xfrm>
          <a:prstGeom prst="roundRect">
            <a:avLst>
              <a:gd name="adj" fmla="val 22892"/>
            </a:avLst>
          </a:prstGeom>
          <a:ln w="254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6" name="Google Shape;261;p11"/>
          <p:cNvSpPr txBox="1"/>
          <p:nvPr/>
        </p:nvSpPr>
        <p:spPr>
          <a:xfrm>
            <a:off x="7770507" y="4772183"/>
            <a:ext cx="3762758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押し付けずに待ってほしい</a:t>
            </a:r>
          </a:p>
        </p:txBody>
      </p:sp>
      <p:sp>
        <p:nvSpPr>
          <p:cNvPr id="317" name="Google Shape;262;p11"/>
          <p:cNvSpPr/>
          <p:nvPr/>
        </p:nvSpPr>
        <p:spPr>
          <a:xfrm>
            <a:off x="1180902" y="6545333"/>
            <a:ext cx="3438796" cy="2904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7" h="21596" extrusionOk="0">
                <a:moveTo>
                  <a:pt x="10609" y="1"/>
                </a:moveTo>
                <a:cubicBezTo>
                  <a:pt x="10434" y="-1"/>
                  <a:pt x="10261" y="2"/>
                  <a:pt x="10091" y="9"/>
                </a:cubicBezTo>
                <a:cubicBezTo>
                  <a:pt x="5074" y="234"/>
                  <a:pt x="2259" y="4716"/>
                  <a:pt x="2259" y="4716"/>
                </a:cubicBezTo>
                <a:cubicBezTo>
                  <a:pt x="-125" y="8627"/>
                  <a:pt x="1" y="11403"/>
                  <a:pt x="1" y="11403"/>
                </a:cubicBezTo>
                <a:cubicBezTo>
                  <a:pt x="1" y="11403"/>
                  <a:pt x="1146" y="10125"/>
                  <a:pt x="3644" y="10161"/>
                </a:cubicBezTo>
                <a:cubicBezTo>
                  <a:pt x="3644" y="10161"/>
                  <a:pt x="5446" y="10311"/>
                  <a:pt x="7076" y="11691"/>
                </a:cubicBezTo>
                <a:cubicBezTo>
                  <a:pt x="7076" y="11691"/>
                  <a:pt x="8248" y="10320"/>
                  <a:pt x="10161" y="10131"/>
                </a:cubicBezTo>
                <a:lnTo>
                  <a:pt x="10073" y="19053"/>
                </a:lnTo>
                <a:cubicBezTo>
                  <a:pt x="10068" y="19547"/>
                  <a:pt x="9966" y="19908"/>
                  <a:pt x="9773" y="20126"/>
                </a:cubicBezTo>
                <a:cubicBezTo>
                  <a:pt x="9539" y="20390"/>
                  <a:pt x="9210" y="20394"/>
                  <a:pt x="9161" y="20394"/>
                </a:cubicBezTo>
                <a:cubicBezTo>
                  <a:pt x="9156" y="20394"/>
                  <a:pt x="9156" y="20394"/>
                  <a:pt x="9156" y="20394"/>
                </a:cubicBezTo>
                <a:lnTo>
                  <a:pt x="9124" y="20392"/>
                </a:lnTo>
                <a:cubicBezTo>
                  <a:pt x="8774" y="20387"/>
                  <a:pt x="8516" y="20277"/>
                  <a:pt x="8361" y="20066"/>
                </a:cubicBezTo>
                <a:cubicBezTo>
                  <a:pt x="8093" y="19703"/>
                  <a:pt x="8141" y="19109"/>
                  <a:pt x="8143" y="19089"/>
                </a:cubicBezTo>
                <a:cubicBezTo>
                  <a:pt x="8176" y="18761"/>
                  <a:pt x="7982" y="18464"/>
                  <a:pt x="7708" y="18422"/>
                </a:cubicBezTo>
                <a:cubicBezTo>
                  <a:pt x="7434" y="18381"/>
                  <a:pt x="7184" y="18614"/>
                  <a:pt x="7149" y="18943"/>
                </a:cubicBezTo>
                <a:cubicBezTo>
                  <a:pt x="7137" y="19058"/>
                  <a:pt x="7047" y="20085"/>
                  <a:pt x="7602" y="20851"/>
                </a:cubicBezTo>
                <a:cubicBezTo>
                  <a:pt x="7951" y="21332"/>
                  <a:pt x="8455" y="21582"/>
                  <a:pt x="9099" y="21594"/>
                </a:cubicBezTo>
                <a:cubicBezTo>
                  <a:pt x="9112" y="21595"/>
                  <a:pt x="9130" y="21596"/>
                  <a:pt x="9151" y="21596"/>
                </a:cubicBezTo>
                <a:cubicBezTo>
                  <a:pt x="9362" y="21599"/>
                  <a:pt x="9957" y="21555"/>
                  <a:pt x="10444" y="21019"/>
                </a:cubicBezTo>
                <a:cubicBezTo>
                  <a:pt x="10853" y="20569"/>
                  <a:pt x="11064" y="19912"/>
                  <a:pt x="11073" y="19067"/>
                </a:cubicBezTo>
                <a:lnTo>
                  <a:pt x="11163" y="10145"/>
                </a:lnTo>
                <a:cubicBezTo>
                  <a:pt x="13071" y="10389"/>
                  <a:pt x="14214" y="11793"/>
                  <a:pt x="14214" y="11793"/>
                </a:cubicBezTo>
                <a:cubicBezTo>
                  <a:pt x="15871" y="10460"/>
                  <a:pt x="17677" y="10362"/>
                  <a:pt x="17677" y="10362"/>
                </a:cubicBezTo>
                <a:cubicBezTo>
                  <a:pt x="20174" y="10398"/>
                  <a:pt x="21294" y="11709"/>
                  <a:pt x="21294" y="11709"/>
                </a:cubicBezTo>
                <a:cubicBezTo>
                  <a:pt x="21294" y="11709"/>
                  <a:pt x="21475" y="8936"/>
                  <a:pt x="19169" y="4957"/>
                </a:cubicBezTo>
                <a:cubicBezTo>
                  <a:pt x="19169" y="4957"/>
                  <a:pt x="16257" y="82"/>
                  <a:pt x="10916" y="5"/>
                </a:cubicBezTo>
                <a:lnTo>
                  <a:pt x="10609" y="1"/>
                </a:lnTo>
                <a:close/>
              </a:path>
            </a:pathLst>
          </a:custGeom>
          <a:solidFill>
            <a:srgbClr val="C0C0C0"/>
          </a:soli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8" name="Google Shape;263;p11"/>
          <p:cNvSpPr/>
          <p:nvPr/>
        </p:nvSpPr>
        <p:spPr>
          <a:xfrm>
            <a:off x="1708986" y="6899771"/>
            <a:ext cx="685421" cy="100006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Google Shape;264;p11"/>
          <p:cNvSpPr txBox="1"/>
          <p:nvPr/>
        </p:nvSpPr>
        <p:spPr>
          <a:xfrm rot="5400000">
            <a:off x="1587564" y="7145753"/>
            <a:ext cx="927001" cy="5080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t>助言</a:t>
            </a:r>
          </a:p>
        </p:txBody>
      </p:sp>
      <p:sp>
        <p:nvSpPr>
          <p:cNvPr id="320" name="Google Shape;265;p11"/>
          <p:cNvSpPr/>
          <p:nvPr/>
        </p:nvSpPr>
        <p:spPr>
          <a:xfrm>
            <a:off x="3428999" y="6899771"/>
            <a:ext cx="685421" cy="100006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1" name="Google Shape;266;p11"/>
          <p:cNvSpPr txBox="1"/>
          <p:nvPr/>
        </p:nvSpPr>
        <p:spPr>
          <a:xfrm rot="5400000">
            <a:off x="3295662" y="7145753"/>
            <a:ext cx="927001" cy="5080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t>指導</a:t>
            </a:r>
          </a:p>
        </p:txBody>
      </p:sp>
      <p:sp>
        <p:nvSpPr>
          <p:cNvPr id="322" name="Google Shape;267;p11"/>
          <p:cNvSpPr/>
          <p:nvPr/>
        </p:nvSpPr>
        <p:spPr>
          <a:xfrm>
            <a:off x="2524637" y="6439630"/>
            <a:ext cx="685421" cy="192034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3" name="Google Shape;268;p11"/>
          <p:cNvSpPr txBox="1"/>
          <p:nvPr/>
        </p:nvSpPr>
        <p:spPr>
          <a:xfrm rot="5400000">
            <a:off x="1911543" y="7171553"/>
            <a:ext cx="1892401" cy="4572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800">
                <a:solidFill>
                  <a:srgbClr val="000000"/>
                </a:solidFill>
              </a:defRPr>
            </a:lvl1pPr>
          </a:lstStyle>
          <a:p>
            <a:r>
              <a:t>アドバイス</a:t>
            </a:r>
          </a:p>
        </p:txBody>
      </p:sp>
      <p:sp>
        <p:nvSpPr>
          <p:cNvPr id="324" name="Google Shape;269;p11"/>
          <p:cNvSpPr/>
          <p:nvPr/>
        </p:nvSpPr>
        <p:spPr>
          <a:xfrm flipV="1">
            <a:off x="1274525" y="5629588"/>
            <a:ext cx="2" cy="1453665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5" name="Google Shape;270;p11"/>
          <p:cNvSpPr/>
          <p:nvPr/>
        </p:nvSpPr>
        <p:spPr>
          <a:xfrm flipV="1">
            <a:off x="1782145" y="5635123"/>
            <a:ext cx="2" cy="896828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6" name="Google Shape;271;p11"/>
          <p:cNvSpPr/>
          <p:nvPr/>
        </p:nvSpPr>
        <p:spPr>
          <a:xfrm flipV="1">
            <a:off x="2292996" y="5629588"/>
            <a:ext cx="2" cy="68405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7" name="Google Shape;272;p11"/>
          <p:cNvSpPr/>
          <p:nvPr/>
        </p:nvSpPr>
        <p:spPr>
          <a:xfrm flipV="1">
            <a:off x="3368731" y="5629588"/>
            <a:ext cx="2" cy="704852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8" name="Google Shape;273;p11"/>
          <p:cNvSpPr/>
          <p:nvPr/>
        </p:nvSpPr>
        <p:spPr>
          <a:xfrm flipV="1">
            <a:off x="2835712" y="5629588"/>
            <a:ext cx="2" cy="584620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9" name="Google Shape;274;p11"/>
          <p:cNvSpPr/>
          <p:nvPr/>
        </p:nvSpPr>
        <p:spPr>
          <a:xfrm flipV="1">
            <a:off x="3901750" y="5658086"/>
            <a:ext cx="2" cy="92710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0" name="Google Shape;275;p11"/>
          <p:cNvSpPr/>
          <p:nvPr/>
        </p:nvSpPr>
        <p:spPr>
          <a:xfrm flipV="1">
            <a:off x="4460170" y="5629588"/>
            <a:ext cx="2" cy="1453665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1" name="Google Shape;276;p11"/>
          <p:cNvSpPr/>
          <p:nvPr/>
        </p:nvSpPr>
        <p:spPr>
          <a:xfrm rot="14160000">
            <a:off x="6809159" y="7701147"/>
            <a:ext cx="1809695" cy="1528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7" h="21596" extrusionOk="0">
                <a:moveTo>
                  <a:pt x="10609" y="1"/>
                </a:moveTo>
                <a:cubicBezTo>
                  <a:pt x="10434" y="-1"/>
                  <a:pt x="10261" y="2"/>
                  <a:pt x="10091" y="9"/>
                </a:cubicBezTo>
                <a:cubicBezTo>
                  <a:pt x="5074" y="234"/>
                  <a:pt x="2259" y="4716"/>
                  <a:pt x="2259" y="4716"/>
                </a:cubicBezTo>
                <a:cubicBezTo>
                  <a:pt x="-125" y="8627"/>
                  <a:pt x="1" y="11403"/>
                  <a:pt x="1" y="11403"/>
                </a:cubicBezTo>
                <a:cubicBezTo>
                  <a:pt x="1" y="11403"/>
                  <a:pt x="1146" y="10125"/>
                  <a:pt x="3644" y="10161"/>
                </a:cubicBezTo>
                <a:cubicBezTo>
                  <a:pt x="3644" y="10161"/>
                  <a:pt x="5446" y="10311"/>
                  <a:pt x="7076" y="11691"/>
                </a:cubicBezTo>
                <a:cubicBezTo>
                  <a:pt x="7076" y="11691"/>
                  <a:pt x="8248" y="10320"/>
                  <a:pt x="10161" y="10131"/>
                </a:cubicBezTo>
                <a:lnTo>
                  <a:pt x="10073" y="19053"/>
                </a:lnTo>
                <a:cubicBezTo>
                  <a:pt x="10068" y="19547"/>
                  <a:pt x="9966" y="19908"/>
                  <a:pt x="9773" y="20126"/>
                </a:cubicBezTo>
                <a:cubicBezTo>
                  <a:pt x="9539" y="20390"/>
                  <a:pt x="9210" y="20394"/>
                  <a:pt x="9161" y="20394"/>
                </a:cubicBezTo>
                <a:cubicBezTo>
                  <a:pt x="9156" y="20394"/>
                  <a:pt x="9156" y="20394"/>
                  <a:pt x="9156" y="20394"/>
                </a:cubicBezTo>
                <a:lnTo>
                  <a:pt x="9124" y="20392"/>
                </a:lnTo>
                <a:cubicBezTo>
                  <a:pt x="8774" y="20387"/>
                  <a:pt x="8516" y="20277"/>
                  <a:pt x="8361" y="20066"/>
                </a:cubicBezTo>
                <a:cubicBezTo>
                  <a:pt x="8093" y="19703"/>
                  <a:pt x="8141" y="19109"/>
                  <a:pt x="8143" y="19089"/>
                </a:cubicBezTo>
                <a:cubicBezTo>
                  <a:pt x="8176" y="18761"/>
                  <a:pt x="7982" y="18464"/>
                  <a:pt x="7708" y="18422"/>
                </a:cubicBezTo>
                <a:cubicBezTo>
                  <a:pt x="7434" y="18381"/>
                  <a:pt x="7184" y="18614"/>
                  <a:pt x="7149" y="18943"/>
                </a:cubicBezTo>
                <a:cubicBezTo>
                  <a:pt x="7137" y="19058"/>
                  <a:pt x="7047" y="20085"/>
                  <a:pt x="7602" y="20851"/>
                </a:cubicBezTo>
                <a:cubicBezTo>
                  <a:pt x="7951" y="21332"/>
                  <a:pt x="8455" y="21582"/>
                  <a:pt x="9099" y="21594"/>
                </a:cubicBezTo>
                <a:cubicBezTo>
                  <a:pt x="9112" y="21595"/>
                  <a:pt x="9130" y="21596"/>
                  <a:pt x="9151" y="21596"/>
                </a:cubicBezTo>
                <a:cubicBezTo>
                  <a:pt x="9362" y="21599"/>
                  <a:pt x="9957" y="21555"/>
                  <a:pt x="10444" y="21019"/>
                </a:cubicBezTo>
                <a:cubicBezTo>
                  <a:pt x="10853" y="20569"/>
                  <a:pt x="11064" y="19912"/>
                  <a:pt x="11073" y="19067"/>
                </a:cubicBezTo>
                <a:lnTo>
                  <a:pt x="11163" y="10145"/>
                </a:lnTo>
                <a:cubicBezTo>
                  <a:pt x="13071" y="10389"/>
                  <a:pt x="14214" y="11793"/>
                  <a:pt x="14214" y="11793"/>
                </a:cubicBezTo>
                <a:cubicBezTo>
                  <a:pt x="15871" y="10460"/>
                  <a:pt x="17677" y="10362"/>
                  <a:pt x="17677" y="10362"/>
                </a:cubicBezTo>
                <a:cubicBezTo>
                  <a:pt x="20174" y="10398"/>
                  <a:pt x="21294" y="11709"/>
                  <a:pt x="21294" y="11709"/>
                </a:cubicBezTo>
                <a:cubicBezTo>
                  <a:pt x="21294" y="11709"/>
                  <a:pt x="21475" y="8936"/>
                  <a:pt x="19169" y="4957"/>
                </a:cubicBezTo>
                <a:cubicBezTo>
                  <a:pt x="19169" y="4957"/>
                  <a:pt x="16257" y="82"/>
                  <a:pt x="10916" y="5"/>
                </a:cubicBezTo>
                <a:lnTo>
                  <a:pt x="10609" y="1"/>
                </a:lnTo>
                <a:close/>
              </a:path>
            </a:pathLst>
          </a:custGeom>
          <a:solidFill>
            <a:srgbClr val="C0C0C0"/>
          </a:soli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2" name="Google Shape;277;p11"/>
          <p:cNvSpPr/>
          <p:nvPr/>
        </p:nvSpPr>
        <p:spPr>
          <a:xfrm flipV="1">
            <a:off x="8085180" y="5629590"/>
            <a:ext cx="2" cy="98409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3" name="Google Shape;278;p11"/>
          <p:cNvSpPr/>
          <p:nvPr/>
        </p:nvSpPr>
        <p:spPr>
          <a:xfrm flipV="1">
            <a:off x="8592800" y="5635123"/>
            <a:ext cx="2" cy="896828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4" name="Google Shape;279;p11"/>
          <p:cNvSpPr/>
          <p:nvPr/>
        </p:nvSpPr>
        <p:spPr>
          <a:xfrm flipV="1">
            <a:off x="9103651" y="5629588"/>
            <a:ext cx="2" cy="68405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5" name="Google Shape;280;p11"/>
          <p:cNvSpPr/>
          <p:nvPr/>
        </p:nvSpPr>
        <p:spPr>
          <a:xfrm flipV="1">
            <a:off x="10179385" y="5629590"/>
            <a:ext cx="2" cy="70485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6" name="Google Shape;281;p11"/>
          <p:cNvSpPr/>
          <p:nvPr/>
        </p:nvSpPr>
        <p:spPr>
          <a:xfrm flipV="1">
            <a:off x="9646367" y="5629590"/>
            <a:ext cx="2" cy="584620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7" name="Google Shape;282;p11"/>
          <p:cNvSpPr/>
          <p:nvPr/>
        </p:nvSpPr>
        <p:spPr>
          <a:xfrm flipV="1">
            <a:off x="10712405" y="5658086"/>
            <a:ext cx="2" cy="92710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8" name="Google Shape;283;p11"/>
          <p:cNvSpPr/>
          <p:nvPr/>
        </p:nvSpPr>
        <p:spPr>
          <a:xfrm flipV="1">
            <a:off x="11270825" y="5629590"/>
            <a:ext cx="2" cy="1054317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9" name="Google Shape;284;p11"/>
          <p:cNvSpPr/>
          <p:nvPr/>
        </p:nvSpPr>
        <p:spPr>
          <a:xfrm>
            <a:off x="8766174" y="6909328"/>
            <a:ext cx="3641753" cy="2490447"/>
          </a:xfrm>
          <a:prstGeom prst="roundRect">
            <a:avLst>
              <a:gd name="adj" fmla="val 7649"/>
            </a:avLst>
          </a:prstGeom>
          <a:solidFill>
            <a:srgbClr val="5E5E5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0" name="Google Shape;285;p11"/>
          <p:cNvSpPr txBox="1"/>
          <p:nvPr/>
        </p:nvSpPr>
        <p:spPr>
          <a:xfrm>
            <a:off x="8734724" y="7758925"/>
            <a:ext cx="3641700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400" b="1">
                <a:solidFill>
                  <a:srgbClr val="FFFFFF"/>
                </a:solidFill>
              </a:defRPr>
            </a:pPr>
            <a:r>
              <a:t>傘をさしかけるよりも</a:t>
            </a:r>
            <a:endParaRPr>
              <a:solidFill>
                <a:srgbClr val="000000"/>
              </a:solidFill>
            </a:endParaRPr>
          </a:p>
          <a:p>
            <a:pPr algn="ctr">
              <a:defRPr sz="2400" b="1">
                <a:solidFill>
                  <a:srgbClr val="FFFFFF"/>
                </a:solidFill>
              </a:defRPr>
            </a:pPr>
            <a:r>
              <a:t>一緒に雨に濡れてほしい</a:t>
            </a:r>
          </a:p>
        </p:txBody>
      </p:sp>
      <p:sp>
        <p:nvSpPr>
          <p:cNvPr id="341" name="Google Shape;287;p11"/>
          <p:cNvSpPr txBox="1"/>
          <p:nvPr/>
        </p:nvSpPr>
        <p:spPr>
          <a:xfrm rot="8700000">
            <a:off x="5961296" y="8144501"/>
            <a:ext cx="309978" cy="59055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r>
              <a:t>助言</a:t>
            </a:r>
          </a:p>
        </p:txBody>
      </p:sp>
      <p:sp>
        <p:nvSpPr>
          <p:cNvPr id="342" name="Google Shape;289;p11"/>
          <p:cNvSpPr txBox="1"/>
          <p:nvPr/>
        </p:nvSpPr>
        <p:spPr>
          <a:xfrm rot="2040000">
            <a:off x="5959070" y="8590610"/>
            <a:ext cx="319828" cy="628651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1500">
                <a:solidFill>
                  <a:srgbClr val="000000"/>
                </a:solidFill>
              </a:defRPr>
            </a:lvl1pPr>
          </a:lstStyle>
          <a:p>
            <a:r>
              <a:t>指導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36;p17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358140" indent="-358140">
              <a:spcBef>
                <a:spcPts val="0"/>
              </a:spcBef>
              <a:buSzPts val="3300"/>
              <a:defRPr sz="3300"/>
            </a:pPr>
            <a:r>
              <a:rPr dirty="0" err="1"/>
              <a:t>それぞれご自分の家族や人生がある</a:t>
            </a:r>
            <a:endParaRPr dirty="0"/>
          </a:p>
          <a:p>
            <a:pPr marL="358140" indent="-358140">
              <a:spcBef>
                <a:spcPts val="3000"/>
              </a:spcBef>
              <a:buSzPts val="3300"/>
              <a:defRPr sz="3300"/>
            </a:pPr>
            <a:r>
              <a:rPr dirty="0"/>
              <a:t>「</a:t>
            </a:r>
            <a:r>
              <a:rPr dirty="0" err="1"/>
              <a:t>親が元気な</a:t>
            </a:r>
            <a:r>
              <a:rPr lang="ja-JP" altLang="en-US" dirty="0"/>
              <a:t>内</a:t>
            </a:r>
            <a:r>
              <a:rPr dirty="0" err="1"/>
              <a:t>に一人で暮らせるように準備しておくね</a:t>
            </a:r>
            <a:r>
              <a:rPr dirty="0"/>
              <a:t>」→</a:t>
            </a:r>
            <a:r>
              <a:rPr dirty="0" err="1"/>
              <a:t>皆の安心につながる</a:t>
            </a:r>
            <a:endParaRPr dirty="0"/>
          </a:p>
          <a:p>
            <a:pPr marL="358140" indent="-358140">
              <a:spcBef>
                <a:spcPts val="3000"/>
              </a:spcBef>
              <a:buSzPts val="3300"/>
              <a:defRPr sz="3300"/>
            </a:pPr>
            <a:r>
              <a:rPr dirty="0" err="1"/>
              <a:t>医療保護入院の同意が必要になった時のお願い</a:t>
            </a:r>
            <a:endParaRPr dirty="0"/>
          </a:p>
          <a:p>
            <a:pPr marL="358140" indent="-358140">
              <a:spcBef>
                <a:spcPts val="3000"/>
              </a:spcBef>
              <a:buSzPts val="3300"/>
              <a:defRPr sz="3300"/>
            </a:pPr>
            <a:r>
              <a:rPr dirty="0" err="1"/>
              <a:t>そのためにも大まかな経過や相談先は伝えておく</a:t>
            </a:r>
            <a:endParaRPr dirty="0"/>
          </a:p>
          <a:p>
            <a:pPr marL="358140" indent="-358140">
              <a:spcBef>
                <a:spcPts val="3000"/>
              </a:spcBef>
              <a:buSzPts val="3300"/>
              <a:defRPr sz="3300"/>
            </a:pPr>
            <a:r>
              <a:rPr dirty="0" err="1"/>
              <a:t>兄弟姉妹に「あなたは宝物。あなたが元気でいてくれるのが支え。そのおかげで頑張れる。ありがとう</a:t>
            </a:r>
            <a:r>
              <a:rPr lang="ja-JP" altLang="en-US" dirty="0"/>
              <a:t>。</a:t>
            </a:r>
            <a:r>
              <a:rPr dirty="0"/>
              <a:t>」</a:t>
            </a:r>
            <a:r>
              <a:rPr dirty="0" err="1"/>
              <a:t>と伝える</a:t>
            </a:r>
            <a:endParaRPr dirty="0"/>
          </a:p>
        </p:txBody>
      </p:sp>
      <p:sp>
        <p:nvSpPr>
          <p:cNvPr id="468" name="Google Shape;437;p17"/>
          <p:cNvSpPr txBox="1"/>
          <p:nvPr/>
        </p:nvSpPr>
        <p:spPr>
          <a:xfrm>
            <a:off x="698498" y="1412977"/>
            <a:ext cx="11607805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r>
              <a:t>兄弟姉妹やその他の家族をあまりあてにしない</a:t>
            </a:r>
          </a:p>
        </p:txBody>
      </p:sp>
      <p:sp>
        <p:nvSpPr>
          <p:cNvPr id="469" name="Google Shape;438;p17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70" name="Google Shape;439;p17"/>
          <p:cNvSpPr txBox="1"/>
          <p:nvPr/>
        </p:nvSpPr>
        <p:spPr>
          <a:xfrm>
            <a:off x="7938" y="99496"/>
            <a:ext cx="5915783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en-US" altLang="ja-JP" dirty="0"/>
              <a:t>10.</a:t>
            </a:r>
            <a:r>
              <a:rPr lang="ja-JP" altLang="en-US" dirty="0"/>
              <a:t>参考ー親御さんにお伝えしていること</a:t>
            </a:r>
            <a:endParaRPr dirty="0"/>
          </a:p>
        </p:txBody>
      </p:sp>
      <p:sp>
        <p:nvSpPr>
          <p:cNvPr id="471" name="Google Shape;440;p17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21;p18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8" name="Google Shape;322;p18"/>
          <p:cNvSpPr txBox="1"/>
          <p:nvPr/>
        </p:nvSpPr>
        <p:spPr>
          <a:xfrm>
            <a:off x="-33298" y="157455"/>
            <a:ext cx="3737402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t>6. 受信が中心</a:t>
            </a:r>
          </a:p>
        </p:txBody>
      </p:sp>
      <p:sp>
        <p:nvSpPr>
          <p:cNvPr id="369" name="Google Shape;323;p18"/>
          <p:cNvSpPr txBox="1"/>
          <p:nvPr/>
        </p:nvSpPr>
        <p:spPr>
          <a:xfrm>
            <a:off x="698499" y="2679700"/>
            <a:ext cx="12040294" cy="6849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endParaRPr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28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①　関心表明（視線・手・相槌・声・表情など）</a:t>
            </a: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②　反復確認＝「の」の字の哲学</a:t>
            </a: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③　話が具体的になるための質問</a:t>
            </a: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④　共感の言葉　★同意ではない</a:t>
            </a: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⑤　自分の考え（私メッセージ・お願い・お断り等）</a:t>
            </a:r>
            <a:endParaRPr sz="160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t>　　　　　　</a:t>
            </a:r>
          </a:p>
        </p:txBody>
      </p:sp>
      <p:sp>
        <p:nvSpPr>
          <p:cNvPr id="370" name="Google Shape;324;p18"/>
          <p:cNvSpPr txBox="1">
            <a:spLocks noGrp="1"/>
          </p:cNvSpPr>
          <p:nvPr>
            <p:ph type="title" idx="4294967295"/>
          </p:nvPr>
        </p:nvSpPr>
        <p:spPr>
          <a:xfrm>
            <a:off x="473212" y="952359"/>
            <a:ext cx="11607803" cy="1016002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・気持ちに寄り添うための会話の5つのポイント</a:t>
            </a:r>
          </a:p>
        </p:txBody>
      </p:sp>
      <p:sp>
        <p:nvSpPr>
          <p:cNvPr id="371" name="Google Shape;325;p18"/>
          <p:cNvSpPr txBox="1">
            <a:spLocks noGrp="1"/>
          </p:cNvSpPr>
          <p:nvPr>
            <p:ph type="body" sz="quarter" idx="4294967295"/>
          </p:nvPr>
        </p:nvSpPr>
        <p:spPr>
          <a:xfrm>
            <a:off x="473211" y="1734057"/>
            <a:ext cx="11607805" cy="67180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【シンプルに温かく話す】　</a:t>
            </a:r>
          </a:p>
        </p:txBody>
      </p:sp>
      <p:sp>
        <p:nvSpPr>
          <p:cNvPr id="372" name="Google Shape;326;p18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45;p19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74" name="Google Shape;446;p19"/>
          <p:cNvSpPr txBox="1"/>
          <p:nvPr/>
        </p:nvSpPr>
        <p:spPr>
          <a:xfrm>
            <a:off x="-20598" y="124706"/>
            <a:ext cx="2213461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11. お願い上手</a:t>
            </a:r>
          </a:p>
        </p:txBody>
      </p:sp>
      <p:sp>
        <p:nvSpPr>
          <p:cNvPr id="475" name="Google Shape;447;p19"/>
          <p:cNvSpPr txBox="1"/>
          <p:nvPr/>
        </p:nvSpPr>
        <p:spPr>
          <a:xfrm>
            <a:off x="698499" y="2425700"/>
            <a:ext cx="11953068" cy="662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t>①　相手を見る</a:t>
            </a:r>
          </a:p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t>②「○○さん、お願いがあるんだけど」相手が「なに？」と　　　　　　　言ったら話を続ける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　無反応な時は「またにするね」とお願いをやめる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③「～をしてほしいの」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④「～してくれると、</a:t>
            </a:r>
            <a:r>
              <a:rPr b="1" u="sng"/>
              <a:t>私が助かる、安心する」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⑤「どうかな？」相手の都合を聞く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⑥　応じてくれたら　すごく感謝する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　　断られたらあっさり引っ込める</a:t>
            </a:r>
            <a:endParaRPr sz="1472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　　（20~30回お願いする気持ちで）</a:t>
            </a:r>
          </a:p>
        </p:txBody>
      </p:sp>
      <p:sp>
        <p:nvSpPr>
          <p:cNvPr id="476" name="Google Shape;448;p19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477" name="Google Shape;449;p19"/>
          <p:cNvSpPr txBox="1"/>
          <p:nvPr/>
        </p:nvSpPr>
        <p:spPr>
          <a:xfrm>
            <a:off x="465750" y="954234"/>
            <a:ext cx="12294300" cy="656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90000"/>
              </a:lnSpc>
              <a:defRPr sz="4000" b="1">
                <a:solidFill>
                  <a:srgbClr val="000000"/>
                </a:solidFill>
              </a:defRPr>
            </a:lvl1pPr>
          </a:lstStyle>
          <a:p>
            <a:r>
              <a:rPr dirty="0" err="1"/>
              <a:t>ポイント：GOサインNO-GOサイン、私メッセージ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54;p20"/>
          <p:cNvSpPr txBox="1">
            <a:spLocks noGrp="1"/>
          </p:cNvSpPr>
          <p:nvPr>
            <p:ph type="body" sz="quarter" idx="4294967295"/>
          </p:nvPr>
        </p:nvSpPr>
        <p:spPr>
          <a:xfrm>
            <a:off x="698498" y="2225332"/>
            <a:ext cx="11607804" cy="67180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800" b="1"/>
            </a:lvl1pPr>
          </a:lstStyle>
          <a:p>
            <a:endParaRPr dirty="0"/>
          </a:p>
        </p:txBody>
      </p:sp>
      <p:sp>
        <p:nvSpPr>
          <p:cNvPr id="480" name="Google Shape;455;p20"/>
          <p:cNvSpPr txBox="1"/>
          <p:nvPr/>
        </p:nvSpPr>
        <p:spPr>
          <a:xfrm>
            <a:off x="698500" y="3207641"/>
            <a:ext cx="11607800" cy="6212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①</a:t>
            </a:r>
            <a:r>
              <a:rPr sz="2744" dirty="0"/>
              <a:t>　</a:t>
            </a:r>
            <a:r>
              <a:rPr dirty="0" err="1"/>
              <a:t>相手</a:t>
            </a:r>
            <a:r>
              <a:rPr lang="ja-JP" altLang="en-US" dirty="0"/>
              <a:t>を見る</a:t>
            </a:r>
            <a:endParaRPr sz="4704" dirty="0"/>
          </a:p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②「</a:t>
            </a:r>
            <a:r>
              <a:rPr dirty="0" err="1"/>
              <a:t>ごめんなさい</a:t>
            </a:r>
            <a:r>
              <a:rPr dirty="0"/>
              <a:t>」「</a:t>
            </a:r>
            <a:r>
              <a:rPr dirty="0" err="1"/>
              <a:t>申し訳ない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③　</a:t>
            </a:r>
            <a:r>
              <a:rPr dirty="0" err="1"/>
              <a:t>断る理由を言う（セールスの時は言わない</a:t>
            </a:r>
            <a:r>
              <a:rPr dirty="0"/>
              <a:t>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④　</a:t>
            </a:r>
            <a:r>
              <a:rPr dirty="0" err="1"/>
              <a:t>断る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⑤「</a:t>
            </a:r>
            <a:r>
              <a:rPr dirty="0" err="1"/>
              <a:t>ごめんなさい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⑥　</a:t>
            </a:r>
            <a:r>
              <a:rPr dirty="0" err="1"/>
              <a:t>後につなげるサービスの言葉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　「</a:t>
            </a:r>
            <a:r>
              <a:rPr dirty="0" err="1"/>
              <a:t>声かけてくれてありがとう</a:t>
            </a:r>
            <a:r>
              <a:rPr dirty="0"/>
              <a:t>」「</a:t>
            </a:r>
            <a:r>
              <a:rPr dirty="0" err="1"/>
              <a:t>また誘ってね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⑦「</a:t>
            </a:r>
            <a:r>
              <a:rPr dirty="0" err="1"/>
              <a:t>ごめんなさい</a:t>
            </a:r>
            <a:r>
              <a:rPr dirty="0"/>
              <a:t>」</a:t>
            </a:r>
          </a:p>
        </p:txBody>
      </p:sp>
      <p:sp>
        <p:nvSpPr>
          <p:cNvPr id="481" name="Google Shape;456;p2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82" name="Google Shape;457;p20"/>
          <p:cNvSpPr txBox="1"/>
          <p:nvPr/>
        </p:nvSpPr>
        <p:spPr>
          <a:xfrm>
            <a:off x="-45998" y="124706"/>
            <a:ext cx="2213461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12. お断り上手</a:t>
            </a:r>
          </a:p>
        </p:txBody>
      </p:sp>
      <p:sp>
        <p:nvSpPr>
          <p:cNvPr id="483" name="Google Shape;458;p20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484" name="Google Shape;459;p20"/>
          <p:cNvSpPr txBox="1">
            <a:spLocks noGrp="1"/>
          </p:cNvSpPr>
          <p:nvPr>
            <p:ph type="title" idx="4294967295"/>
          </p:nvPr>
        </p:nvSpPr>
        <p:spPr>
          <a:xfrm>
            <a:off x="584200" y="989025"/>
            <a:ext cx="11607800" cy="671803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rPr lang="ja-JP" altLang="en-US" dirty="0"/>
              <a:t>ポイント：「ごめんなさい」でサンドイッチする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87;p2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0" name="Google Shape;88;p2"/>
          <p:cNvSpPr txBox="1"/>
          <p:nvPr/>
        </p:nvSpPr>
        <p:spPr>
          <a:xfrm>
            <a:off x="-552" y="125302"/>
            <a:ext cx="20132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1. 本日の予定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1250950" y="1683878"/>
            <a:ext cx="7429501" cy="671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600">
                <a:solidFill>
                  <a:srgbClr val="000000"/>
                </a:solidFill>
              </a:defRPr>
            </a:pPr>
            <a:r>
              <a:t>（１）　ウォーミングアップ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（２）　家族SSTについて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（３）　ワーク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（休憩）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（４）　お困りごと・質問コーナー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（５）　アンケート</a:t>
            </a:r>
          </a:p>
        </p:txBody>
      </p:sp>
      <p:sp>
        <p:nvSpPr>
          <p:cNvPr id="162" name="Google Shape;90;p2"/>
          <p:cNvSpPr/>
          <p:nvPr/>
        </p:nvSpPr>
        <p:spPr>
          <a:xfrm>
            <a:off x="965200" y="1608000"/>
            <a:ext cx="11196001" cy="3482701"/>
          </a:xfrm>
          <a:prstGeom prst="roundRect">
            <a:avLst>
              <a:gd name="adj" fmla="val 4730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3" name="Google Shape;91;p2"/>
          <p:cNvSpPr txBox="1"/>
          <p:nvPr/>
        </p:nvSpPr>
        <p:spPr>
          <a:xfrm>
            <a:off x="8919123" y="3212074"/>
            <a:ext cx="3162301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（家族心理教育）</a:t>
            </a:r>
          </a:p>
        </p:txBody>
      </p:sp>
      <p:sp>
        <p:nvSpPr>
          <p:cNvPr id="164" name="Google Shape;92;p2"/>
          <p:cNvSpPr/>
          <p:nvPr/>
        </p:nvSpPr>
        <p:spPr>
          <a:xfrm>
            <a:off x="965200" y="6146582"/>
            <a:ext cx="11196001" cy="1038301"/>
          </a:xfrm>
          <a:prstGeom prst="roundRect">
            <a:avLst>
              <a:gd name="adj" fmla="val 18349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5" name="Google Shape;93;p2"/>
          <p:cNvSpPr txBox="1"/>
          <p:nvPr/>
        </p:nvSpPr>
        <p:spPr>
          <a:xfrm>
            <a:off x="10448225" y="6446062"/>
            <a:ext cx="1633200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（SST）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98;p3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8" name="Google Shape;99;p3"/>
          <p:cNvSpPr txBox="1"/>
          <p:nvPr/>
        </p:nvSpPr>
        <p:spPr>
          <a:xfrm>
            <a:off x="1429" y="125302"/>
            <a:ext cx="2923644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2. 家族SSTの重要性</a:t>
            </a:r>
          </a:p>
        </p:txBody>
      </p:sp>
      <p:graphicFrame>
        <p:nvGraphicFramePr>
          <p:cNvPr id="169" name="Google Shape;100;p3"/>
          <p:cNvGraphicFramePr/>
          <p:nvPr/>
        </p:nvGraphicFramePr>
        <p:xfrm>
          <a:off x="625569" y="956506"/>
          <a:ext cx="12383947" cy="8129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0" name="Google Shape;101;p3"/>
          <p:cNvSpPr txBox="1"/>
          <p:nvPr/>
        </p:nvSpPr>
        <p:spPr>
          <a:xfrm>
            <a:off x="4778602" y="784363"/>
            <a:ext cx="4276956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【統合失調症　1年後再発率】</a:t>
            </a:r>
          </a:p>
        </p:txBody>
      </p:sp>
      <p:sp>
        <p:nvSpPr>
          <p:cNvPr id="171" name="Google Shape;102;p3"/>
          <p:cNvSpPr/>
          <p:nvPr/>
        </p:nvSpPr>
        <p:spPr>
          <a:xfrm>
            <a:off x="11024719" y="1066799"/>
            <a:ext cx="2028050" cy="86436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Google Shape;103;p3"/>
          <p:cNvSpPr/>
          <p:nvPr/>
        </p:nvSpPr>
        <p:spPr>
          <a:xfrm rot="3720000">
            <a:off x="5297054" y="3719500"/>
            <a:ext cx="5353436" cy="1739791"/>
          </a:xfrm>
          <a:prstGeom prst="rightArrow">
            <a:avLst>
              <a:gd name="adj1" fmla="val 32000"/>
              <a:gd name="adj2" fmla="val 46718"/>
            </a:avLst>
          </a:prstGeom>
          <a:solidFill>
            <a:srgbClr val="ED220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Google Shape;104;p3"/>
          <p:cNvSpPr txBox="1"/>
          <p:nvPr/>
        </p:nvSpPr>
        <p:spPr>
          <a:xfrm>
            <a:off x="10607084" y="9184592"/>
            <a:ext cx="2247902" cy="503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200">
                <a:solidFill>
                  <a:srgbClr val="000000"/>
                </a:solidFill>
              </a:defRPr>
            </a:pPr>
            <a:r>
              <a:t>2022年10月8日</a:t>
            </a:r>
          </a:p>
          <a:p>
            <a:pPr algn="ctr">
              <a:defRPr sz="1200">
                <a:solidFill>
                  <a:srgbClr val="000000"/>
                </a:solidFill>
              </a:defRPr>
            </a:pPr>
            <a:r>
              <a:t>山澤涼子医師講演資料より作成</a:t>
            </a:r>
          </a:p>
        </p:txBody>
      </p:sp>
      <p:grpSp>
        <p:nvGrpSpPr>
          <p:cNvPr id="176" name="Google Shape;105;p3"/>
          <p:cNvGrpSpPr/>
          <p:nvPr/>
        </p:nvGrpSpPr>
        <p:grpSpPr>
          <a:xfrm>
            <a:off x="1835749" y="8661152"/>
            <a:ext cx="1389001" cy="455900"/>
            <a:chOff x="0" y="0"/>
            <a:chExt cx="1389000" cy="455899"/>
          </a:xfrm>
        </p:grpSpPr>
        <p:sp>
          <p:nvSpPr>
            <p:cNvPr id="174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5" name="薬なし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薬なし</a:t>
              </a:r>
            </a:p>
          </p:txBody>
        </p:sp>
      </p:grpSp>
      <p:grpSp>
        <p:nvGrpSpPr>
          <p:cNvPr id="179" name="Google Shape;106;p3"/>
          <p:cNvGrpSpPr/>
          <p:nvPr/>
        </p:nvGrpSpPr>
        <p:grpSpPr>
          <a:xfrm>
            <a:off x="4153951" y="8677540"/>
            <a:ext cx="1389001" cy="455901"/>
            <a:chOff x="0" y="0"/>
            <a:chExt cx="1389000" cy="455899"/>
          </a:xfrm>
        </p:grpSpPr>
        <p:sp>
          <p:nvSpPr>
            <p:cNvPr id="177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8" name="薬のみ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薬のみ</a:t>
              </a:r>
            </a:p>
          </p:txBody>
        </p:sp>
      </p:grpSp>
      <p:grpSp>
        <p:nvGrpSpPr>
          <p:cNvPr id="182" name="Google Shape;107;p3"/>
          <p:cNvGrpSpPr/>
          <p:nvPr/>
        </p:nvGrpSpPr>
        <p:grpSpPr>
          <a:xfrm>
            <a:off x="6009425" y="8665293"/>
            <a:ext cx="2247901" cy="480414"/>
            <a:chOff x="0" y="0"/>
            <a:chExt cx="2247900" cy="480413"/>
          </a:xfrm>
        </p:grpSpPr>
        <p:sp>
          <p:nvSpPr>
            <p:cNvPr id="180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1" name="薬と当事者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薬と当事者SST</a:t>
              </a:r>
            </a:p>
          </p:txBody>
        </p:sp>
      </p:grpSp>
      <p:grpSp>
        <p:nvGrpSpPr>
          <p:cNvPr id="185" name="Google Shape;108;p3"/>
          <p:cNvGrpSpPr/>
          <p:nvPr/>
        </p:nvGrpSpPr>
        <p:grpSpPr>
          <a:xfrm>
            <a:off x="8517074" y="8665293"/>
            <a:ext cx="2247901" cy="480414"/>
            <a:chOff x="0" y="0"/>
            <a:chExt cx="2247900" cy="480413"/>
          </a:xfrm>
        </p:grpSpPr>
        <p:sp>
          <p:nvSpPr>
            <p:cNvPr id="183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" name="薬と家族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薬と家族SST</a:t>
              </a:r>
            </a:p>
          </p:txBody>
        </p:sp>
      </p:grpSp>
      <p:pic>
        <p:nvPicPr>
          <p:cNvPr id="186" name="Google Shape;109;p3" descr="Google Shape;109;p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37432" y="7041146"/>
            <a:ext cx="3017218" cy="25219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14;p4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9" name="Google Shape;115;p4"/>
          <p:cNvSpPr txBox="1"/>
          <p:nvPr/>
        </p:nvSpPr>
        <p:spPr>
          <a:xfrm>
            <a:off x="-4108" y="125302"/>
            <a:ext cx="32141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3. ウォーミングアップ</a:t>
            </a:r>
          </a:p>
        </p:txBody>
      </p:sp>
      <p:sp>
        <p:nvSpPr>
          <p:cNvPr id="190" name="Google Shape;116;p4"/>
          <p:cNvSpPr txBox="1"/>
          <p:nvPr/>
        </p:nvSpPr>
        <p:spPr>
          <a:xfrm>
            <a:off x="4462924" y="2120475"/>
            <a:ext cx="4095901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800">
                <a:solidFill>
                  <a:srgbClr val="000000"/>
                </a:solidFill>
              </a:defRPr>
            </a:lvl1pPr>
          </a:lstStyle>
          <a:p>
            <a:r>
              <a:t>【マインドフルネス】</a:t>
            </a:r>
          </a:p>
        </p:txBody>
      </p:sp>
      <p:sp>
        <p:nvSpPr>
          <p:cNvPr id="191" name="Google Shape;117;p4"/>
          <p:cNvSpPr txBox="1"/>
          <p:nvPr/>
        </p:nvSpPr>
        <p:spPr>
          <a:xfrm>
            <a:off x="-3338" y="3462275"/>
            <a:ext cx="1300470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・痛みの緩和やリラクセーションなど、ストレスの低減を中心に効果が実証されている療法</a:t>
            </a:r>
          </a:p>
        </p:txBody>
      </p:sp>
      <p:sp>
        <p:nvSpPr>
          <p:cNvPr id="192" name="Google Shape;118;p4"/>
          <p:cNvSpPr txBox="1"/>
          <p:nvPr/>
        </p:nvSpPr>
        <p:spPr>
          <a:xfrm>
            <a:off x="4564996" y="4437960"/>
            <a:ext cx="377190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・今日は、呼吸瞑想を行う</a:t>
            </a:r>
          </a:p>
        </p:txBody>
      </p:sp>
      <p:sp>
        <p:nvSpPr>
          <p:cNvPr id="193" name="Google Shape;119;p4"/>
          <p:cNvSpPr txBox="1"/>
          <p:nvPr/>
        </p:nvSpPr>
        <p:spPr>
          <a:xfrm>
            <a:off x="2254875" y="5413625"/>
            <a:ext cx="83727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・簡単な方法なので、覚えて自宅でもぜひ試してほしい</a:t>
            </a:r>
          </a:p>
        </p:txBody>
      </p:sp>
      <p:grpSp>
        <p:nvGrpSpPr>
          <p:cNvPr id="196" name="Google Shape;120;p4"/>
          <p:cNvGrpSpPr/>
          <p:nvPr/>
        </p:nvGrpSpPr>
        <p:grpSpPr>
          <a:xfrm>
            <a:off x="7321225" y="6493774"/>
            <a:ext cx="5324401" cy="1963501"/>
            <a:chOff x="0" y="0"/>
            <a:chExt cx="5324399" cy="1963499"/>
          </a:xfrm>
        </p:grpSpPr>
        <p:sp>
          <p:nvSpPr>
            <p:cNvPr id="194" name="吹き出し"/>
            <p:cNvSpPr/>
            <p:nvPr/>
          </p:nvSpPr>
          <p:spPr>
            <a:xfrm>
              <a:off x="0" y="0"/>
              <a:ext cx="5324400" cy="1963500"/>
            </a:xfrm>
            <a:prstGeom prst="wedgeEllipseCallout">
              <a:avLst>
                <a:gd name="adj1" fmla="val -58695"/>
                <a:gd name="adj2" fmla="val -82618"/>
              </a:avLst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16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" name="ポイント！…"/>
            <p:cNvSpPr txBox="1"/>
            <p:nvPr/>
          </p:nvSpPr>
          <p:spPr>
            <a:xfrm>
              <a:off x="779740" y="549949"/>
              <a:ext cx="3764920" cy="863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ctr">
                <a:defRPr sz="2400" b="1">
                  <a:solidFill>
                    <a:srgbClr val="FFFFFF"/>
                  </a:solidFill>
                </a:defRPr>
              </a:pPr>
              <a:r>
                <a:t>ポイント！</a:t>
              </a:r>
              <a:endParaRPr sz="1600">
                <a:solidFill>
                  <a:srgbClr val="000000"/>
                </a:solidFill>
              </a:endParaRPr>
            </a:p>
            <a:p>
              <a:pPr algn="ctr">
                <a:defRPr sz="2400" b="1">
                  <a:solidFill>
                    <a:srgbClr val="FFFFFF"/>
                  </a:solidFill>
                </a:defRPr>
              </a:pPr>
              <a:r>
                <a:t>リラックスは貯められる！</a:t>
              </a:r>
            </a:p>
          </p:txBody>
        </p:sp>
      </p:grpSp>
      <p:sp>
        <p:nvSpPr>
          <p:cNvPr id="197" name="Google Shape;121;p4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2" y="9220979"/>
            <a:ext cx="206122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26;p5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0" name="Google Shape;127;p5"/>
          <p:cNvSpPr txBox="1"/>
          <p:nvPr/>
        </p:nvSpPr>
        <p:spPr>
          <a:xfrm>
            <a:off x="-6981" y="150866"/>
            <a:ext cx="3220518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4. 家族SSTのポイント</a:t>
            </a:r>
          </a:p>
        </p:txBody>
      </p:sp>
      <p:sp>
        <p:nvSpPr>
          <p:cNvPr id="201" name="Google Shape;128;p5"/>
          <p:cNvSpPr txBox="1"/>
          <p:nvPr/>
        </p:nvSpPr>
        <p:spPr>
          <a:xfrm>
            <a:off x="806601" y="2889973"/>
            <a:ext cx="11391598" cy="111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t>① 「</a:t>
            </a:r>
            <a:r>
              <a:rPr u="sng"/>
              <a:t>健康な部分を伸ばす</a:t>
            </a:r>
            <a:r>
              <a:t>」</a:t>
            </a:r>
          </a:p>
        </p:txBody>
      </p:sp>
      <p:sp>
        <p:nvSpPr>
          <p:cNvPr id="202" name="Google Shape;129;p5"/>
          <p:cNvSpPr txBox="1"/>
          <p:nvPr/>
        </p:nvSpPr>
        <p:spPr>
          <a:xfrm>
            <a:off x="2337912" y="5750541"/>
            <a:ext cx="7733997" cy="111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t>② 「</a:t>
            </a:r>
            <a:r>
              <a:rPr u="sng"/>
              <a:t>受信が中心</a:t>
            </a:r>
            <a:r>
              <a:t>」</a:t>
            </a:r>
          </a:p>
        </p:txBody>
      </p:sp>
      <p:sp>
        <p:nvSpPr>
          <p:cNvPr id="203" name="Google Shape;130;p5"/>
          <p:cNvSpPr txBox="1"/>
          <p:nvPr/>
        </p:nvSpPr>
        <p:spPr>
          <a:xfrm>
            <a:off x="5226050" y="2230224"/>
            <a:ext cx="2552701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t>当事者さんの</a:t>
            </a:r>
          </a:p>
        </p:txBody>
      </p:sp>
      <p:sp>
        <p:nvSpPr>
          <p:cNvPr id="204" name="Google Shape;131;p5"/>
          <p:cNvSpPr txBox="1"/>
          <p:nvPr/>
        </p:nvSpPr>
        <p:spPr>
          <a:xfrm>
            <a:off x="4457424" y="5190875"/>
            <a:ext cx="4238701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t>コミュニケーションは</a:t>
            </a:r>
          </a:p>
        </p:txBody>
      </p:sp>
      <p:sp>
        <p:nvSpPr>
          <p:cNvPr id="205" name="Google Shape;132;p5"/>
          <p:cNvSpPr txBox="1">
            <a:spLocks noGrp="1"/>
          </p:cNvSpPr>
          <p:nvPr>
            <p:ph type="sldNum" sz="quarter" idx="4294967295"/>
          </p:nvPr>
        </p:nvSpPr>
        <p:spPr>
          <a:xfrm>
            <a:off x="6399339" y="9220979"/>
            <a:ext cx="206122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137;p6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8" name="Google Shape;138;p6"/>
          <p:cNvSpPr txBox="1"/>
          <p:nvPr/>
        </p:nvSpPr>
        <p:spPr>
          <a:xfrm>
            <a:off x="-4271" y="125302"/>
            <a:ext cx="47564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5. 「健康な部分を伸ばす」とは？</a:t>
            </a:r>
          </a:p>
        </p:txBody>
      </p:sp>
      <p:sp>
        <p:nvSpPr>
          <p:cNvPr id="209" name="Google Shape;139;p6"/>
          <p:cNvSpPr/>
          <p:nvPr/>
        </p:nvSpPr>
        <p:spPr>
          <a:xfrm>
            <a:off x="737784" y="1624882"/>
            <a:ext cx="7178300" cy="7179738"/>
          </a:xfrm>
          <a:prstGeom prst="ellipse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Google Shape;140;p6"/>
          <p:cNvSpPr/>
          <p:nvPr/>
        </p:nvSpPr>
        <p:spPr>
          <a:xfrm>
            <a:off x="3156937" y="1841261"/>
            <a:ext cx="4740231" cy="387596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11" name="Google Shape;141;p6"/>
          <p:cNvSpPr/>
          <p:nvPr/>
        </p:nvSpPr>
        <p:spPr>
          <a:xfrm rot="18540000">
            <a:off x="3502773" y="3618476"/>
            <a:ext cx="2406499" cy="2116337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Google Shape;142;p6"/>
          <p:cNvSpPr/>
          <p:nvPr/>
        </p:nvSpPr>
        <p:spPr>
          <a:xfrm rot="18540000">
            <a:off x="5323794" y="4927010"/>
            <a:ext cx="2269222" cy="2116339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Google Shape;143;p6"/>
          <p:cNvSpPr/>
          <p:nvPr/>
        </p:nvSpPr>
        <p:spPr>
          <a:xfrm rot="18540000">
            <a:off x="1913385" y="2198357"/>
            <a:ext cx="2269221" cy="2116338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Google Shape;144;p6"/>
          <p:cNvSpPr txBox="1"/>
          <p:nvPr/>
        </p:nvSpPr>
        <p:spPr>
          <a:xfrm>
            <a:off x="6440225" y="3576044"/>
            <a:ext cx="72390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苦手</a:t>
            </a:r>
          </a:p>
        </p:txBody>
      </p:sp>
      <p:sp>
        <p:nvSpPr>
          <p:cNvPr id="215" name="Google Shape;145;p6"/>
          <p:cNvSpPr txBox="1"/>
          <p:nvPr/>
        </p:nvSpPr>
        <p:spPr>
          <a:xfrm>
            <a:off x="4870901" y="2378052"/>
            <a:ext cx="72390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病気</a:t>
            </a:r>
          </a:p>
        </p:txBody>
      </p:sp>
      <p:sp>
        <p:nvSpPr>
          <p:cNvPr id="216" name="Google Shape;146;p6"/>
          <p:cNvSpPr/>
          <p:nvPr/>
        </p:nvSpPr>
        <p:spPr>
          <a:xfrm>
            <a:off x="4597851" y="2130400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7" name="Google Shape;147;p6"/>
          <p:cNvSpPr/>
          <p:nvPr/>
        </p:nvSpPr>
        <p:spPr>
          <a:xfrm>
            <a:off x="6167175" y="3328392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8" name="Google Shape;148;p6"/>
          <p:cNvSpPr txBox="1"/>
          <p:nvPr/>
        </p:nvSpPr>
        <p:spPr>
          <a:xfrm>
            <a:off x="2686753" y="6410140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健康</a:t>
            </a:r>
          </a:p>
        </p:txBody>
      </p:sp>
      <p:sp>
        <p:nvSpPr>
          <p:cNvPr id="219" name="Google Shape;149;p6"/>
          <p:cNvSpPr txBox="1"/>
          <p:nvPr/>
        </p:nvSpPr>
        <p:spPr>
          <a:xfrm>
            <a:off x="4358982" y="7622289"/>
            <a:ext cx="1130301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得意</a:t>
            </a:r>
          </a:p>
        </p:txBody>
      </p:sp>
      <p:sp>
        <p:nvSpPr>
          <p:cNvPr id="220" name="Google Shape;150;p6"/>
          <p:cNvSpPr txBox="1"/>
          <p:nvPr/>
        </p:nvSpPr>
        <p:spPr>
          <a:xfrm>
            <a:off x="1348969" y="4909951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強み</a:t>
            </a:r>
          </a:p>
        </p:txBody>
      </p:sp>
      <p:sp>
        <p:nvSpPr>
          <p:cNvPr id="221" name="Google Shape;151;p6"/>
          <p:cNvSpPr/>
          <p:nvPr/>
        </p:nvSpPr>
        <p:spPr>
          <a:xfrm>
            <a:off x="870499" y="4561921"/>
            <a:ext cx="2087242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2" name="Google Shape;152;p6"/>
          <p:cNvSpPr/>
          <p:nvPr/>
        </p:nvSpPr>
        <p:spPr>
          <a:xfrm>
            <a:off x="2208282" y="6062109"/>
            <a:ext cx="2087245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Google Shape;153;p6"/>
          <p:cNvSpPr/>
          <p:nvPr/>
        </p:nvSpPr>
        <p:spPr>
          <a:xfrm>
            <a:off x="3880511" y="7274259"/>
            <a:ext cx="2087243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4" name="Google Shape;154;p6"/>
          <p:cNvSpPr txBox="1"/>
          <p:nvPr/>
        </p:nvSpPr>
        <p:spPr>
          <a:xfrm>
            <a:off x="8580625" y="2436200"/>
            <a:ext cx="34854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400">
                <a:solidFill>
                  <a:srgbClr val="000000"/>
                </a:solidFill>
              </a:defRPr>
            </a:pPr>
            <a:r>
              <a:t>【</a:t>
            </a:r>
            <a:r>
              <a:rPr b="1"/>
              <a:t>家族ができること</a:t>
            </a:r>
            <a:r>
              <a:t>】</a:t>
            </a:r>
          </a:p>
        </p:txBody>
      </p:sp>
      <p:sp>
        <p:nvSpPr>
          <p:cNvPr id="225" name="Google Shape;155;p6"/>
          <p:cNvSpPr txBox="1"/>
          <p:nvPr/>
        </p:nvSpPr>
        <p:spPr>
          <a:xfrm>
            <a:off x="8189920" y="3881251"/>
            <a:ext cx="4584703" cy="266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200">
                <a:solidFill>
                  <a:srgbClr val="000000"/>
                </a:solidFill>
              </a:defRPr>
            </a:pPr>
            <a:r>
              <a:t>（１）今を認める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t>（２）ほめる、感謝する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t>（３）「お願い」する</a:t>
            </a:r>
          </a:p>
        </p:txBody>
      </p:sp>
      <p:sp>
        <p:nvSpPr>
          <p:cNvPr id="226" name="Google Shape;156;p6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161;p7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29" name="Google Shape;162;p7"/>
          <p:cNvSpPr txBox="1"/>
          <p:nvPr/>
        </p:nvSpPr>
        <p:spPr>
          <a:xfrm>
            <a:off x="-16971" y="125302"/>
            <a:ext cx="47564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5. 「健康な部分を伸ばす」とは？</a:t>
            </a:r>
          </a:p>
        </p:txBody>
      </p:sp>
      <p:sp>
        <p:nvSpPr>
          <p:cNvPr id="230" name="Google Shape;163;p7"/>
          <p:cNvSpPr txBox="1"/>
          <p:nvPr/>
        </p:nvSpPr>
        <p:spPr>
          <a:xfrm>
            <a:off x="10728931" y="171117"/>
            <a:ext cx="2146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（１）今を認める</a:t>
            </a:r>
          </a:p>
        </p:txBody>
      </p:sp>
      <p:sp>
        <p:nvSpPr>
          <p:cNvPr id="231" name="Google Shape;164;p7"/>
          <p:cNvSpPr txBox="1">
            <a:spLocks noGrp="1"/>
          </p:cNvSpPr>
          <p:nvPr>
            <p:ph type="body" idx="4294967295"/>
          </p:nvPr>
        </p:nvSpPr>
        <p:spPr>
          <a:xfrm>
            <a:off x="698500" y="2009084"/>
            <a:ext cx="11607800" cy="6989208"/>
          </a:xfrm>
          <a:prstGeom prst="rect">
            <a:avLst/>
          </a:prstGeom>
        </p:spPr>
        <p:txBody>
          <a:bodyPr/>
          <a:lstStyle/>
          <a:p>
            <a:pPr marL="369570" indent="-369570">
              <a:spcBef>
                <a:spcPts val="0"/>
              </a:spcBef>
              <a:buSzPts val="3400"/>
              <a:defRPr sz="3400" u="sng"/>
            </a:pPr>
            <a:r>
              <a:t>【今＝現在位置】を認める、理解する　</a:t>
            </a:r>
          </a:p>
          <a:p>
            <a:pPr marL="0" indent="0" algn="ctr">
              <a:spcBef>
                <a:spcPts val="3100"/>
              </a:spcBef>
              <a:buSzTx/>
              <a:buNone/>
              <a:defRPr sz="2500"/>
            </a:pPr>
            <a:r>
              <a:t>家族は以前はできていたから「病気でいる今」を忘れ高い期待をかけがち　</a:t>
            </a:r>
          </a:p>
          <a:p>
            <a:pPr marL="172589" indent="24391">
              <a:spcBef>
                <a:spcPts val="3100"/>
              </a:spcBef>
              <a:buSzTx/>
              <a:buNone/>
            </a:pPr>
            <a:endParaRPr sz="2500"/>
          </a:p>
          <a:p>
            <a:pPr marL="172589" indent="24391">
              <a:spcBef>
                <a:spcPts val="3100"/>
              </a:spcBef>
              <a:buSzTx/>
              <a:buNone/>
            </a:pPr>
            <a:endParaRPr sz="2500"/>
          </a:p>
          <a:p>
            <a:pPr marL="369570" indent="-369570">
              <a:spcBef>
                <a:spcPts val="3100"/>
              </a:spcBef>
              <a:buSzPts val="3400"/>
              <a:defRPr sz="3400" u="sng"/>
            </a:pPr>
            <a:r>
              <a:t>「現在位置の確認」から始める</a:t>
            </a:r>
            <a:r>
              <a:rPr u="none"/>
              <a:t>　　</a:t>
            </a:r>
          </a:p>
          <a:p>
            <a:pPr marL="0" indent="0" algn="ctr">
              <a:spcBef>
                <a:spcPts val="3100"/>
              </a:spcBef>
              <a:buSzTx/>
              <a:buNone/>
              <a:defRPr sz="2500"/>
            </a:pPr>
            <a:r>
              <a:t>できること「強み」、今はできないこと「弱み」は何か</a:t>
            </a:r>
            <a:endParaRPr sz="3400"/>
          </a:p>
          <a:p>
            <a:pPr marL="96827" indent="175915">
              <a:spcBef>
                <a:spcPts val="3100"/>
              </a:spcBef>
              <a:buSzTx/>
              <a:buNone/>
            </a:pPr>
            <a:endParaRPr sz="3400"/>
          </a:p>
          <a:p>
            <a:pPr marL="369570" indent="-369570">
              <a:spcBef>
                <a:spcPts val="3100"/>
              </a:spcBef>
              <a:buSzPts val="3400"/>
              <a:defRPr sz="3400" u="sng"/>
            </a:pPr>
            <a:r>
              <a:t>「強み」探しの視点を持つ</a:t>
            </a:r>
          </a:p>
        </p:txBody>
      </p:sp>
      <p:sp>
        <p:nvSpPr>
          <p:cNvPr id="232" name="Google Shape;165;p7"/>
          <p:cNvSpPr txBox="1"/>
          <p:nvPr/>
        </p:nvSpPr>
        <p:spPr>
          <a:xfrm>
            <a:off x="698498" y="1014213"/>
            <a:ext cx="11607804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r>
              <a:t>（１）今を認める</a:t>
            </a:r>
          </a:p>
        </p:txBody>
      </p:sp>
      <p:sp>
        <p:nvSpPr>
          <p:cNvPr id="233" name="Google Shape;166;p7"/>
          <p:cNvSpPr/>
          <p:nvPr/>
        </p:nvSpPr>
        <p:spPr>
          <a:xfrm>
            <a:off x="1776541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/>
          </a:p>
        </p:txBody>
      </p:sp>
      <p:sp>
        <p:nvSpPr>
          <p:cNvPr id="234" name="Google Shape;167;p7"/>
          <p:cNvSpPr txBox="1"/>
          <p:nvPr/>
        </p:nvSpPr>
        <p:spPr>
          <a:xfrm>
            <a:off x="2233741" y="4093117"/>
            <a:ext cx="1130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待つ</a:t>
            </a:r>
          </a:p>
        </p:txBody>
      </p:sp>
      <p:sp>
        <p:nvSpPr>
          <p:cNvPr id="235" name="Google Shape;168;p7"/>
          <p:cNvSpPr/>
          <p:nvPr/>
        </p:nvSpPr>
        <p:spPr>
          <a:xfrm>
            <a:off x="5454648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/>
          </a:p>
        </p:txBody>
      </p:sp>
      <p:sp>
        <p:nvSpPr>
          <p:cNvPr id="236" name="Google Shape;169;p7"/>
          <p:cNvSpPr txBox="1"/>
          <p:nvPr/>
        </p:nvSpPr>
        <p:spPr>
          <a:xfrm>
            <a:off x="5657848" y="4093117"/>
            <a:ext cx="1638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時間薬</a:t>
            </a:r>
          </a:p>
        </p:txBody>
      </p:sp>
      <p:sp>
        <p:nvSpPr>
          <p:cNvPr id="237" name="Google Shape;170;p7"/>
          <p:cNvSpPr/>
          <p:nvPr/>
        </p:nvSpPr>
        <p:spPr>
          <a:xfrm>
            <a:off x="9081957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/>
          </a:p>
        </p:txBody>
      </p:sp>
      <p:sp>
        <p:nvSpPr>
          <p:cNvPr id="238" name="Google Shape;171;p7"/>
          <p:cNvSpPr txBox="1"/>
          <p:nvPr/>
        </p:nvSpPr>
        <p:spPr>
          <a:xfrm>
            <a:off x="9589957" y="4093117"/>
            <a:ext cx="1130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人薬</a:t>
            </a:r>
          </a:p>
        </p:txBody>
      </p:sp>
      <p:sp>
        <p:nvSpPr>
          <p:cNvPr id="239" name="Google Shape;172;p7"/>
          <p:cNvSpPr/>
          <p:nvPr/>
        </p:nvSpPr>
        <p:spPr>
          <a:xfrm>
            <a:off x="3990245" y="3962237"/>
            <a:ext cx="1397002" cy="871362"/>
          </a:xfrm>
          <a:prstGeom prst="leftRightArrow">
            <a:avLst>
              <a:gd name="adj1" fmla="val 32000"/>
              <a:gd name="adj2" fmla="val 6413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0" name="Google Shape;173;p7"/>
          <p:cNvSpPr/>
          <p:nvPr/>
        </p:nvSpPr>
        <p:spPr>
          <a:xfrm>
            <a:off x="7668352" y="3962237"/>
            <a:ext cx="1397002" cy="871362"/>
          </a:xfrm>
          <a:prstGeom prst="leftRightArrow">
            <a:avLst>
              <a:gd name="adj1" fmla="val 32000"/>
              <a:gd name="adj2" fmla="val 6413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1" name="Google Shape;174;p7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179;p8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44" name="Google Shape;180;p8"/>
          <p:cNvSpPr txBox="1"/>
          <p:nvPr/>
        </p:nvSpPr>
        <p:spPr>
          <a:xfrm>
            <a:off x="-4271" y="125302"/>
            <a:ext cx="47564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5. 「健康な部分を伸ばす」とは？</a:t>
            </a:r>
          </a:p>
        </p:txBody>
      </p:sp>
      <p:sp>
        <p:nvSpPr>
          <p:cNvPr id="245" name="Google Shape;181;p8"/>
          <p:cNvSpPr txBox="1"/>
          <p:nvPr/>
        </p:nvSpPr>
        <p:spPr>
          <a:xfrm>
            <a:off x="9962032" y="171117"/>
            <a:ext cx="2908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（２）ほめる、感謝する</a:t>
            </a:r>
          </a:p>
        </p:txBody>
      </p:sp>
      <p:sp>
        <p:nvSpPr>
          <p:cNvPr id="246" name="Google Shape;182;p8"/>
          <p:cNvSpPr txBox="1">
            <a:spLocks noGrp="1"/>
          </p:cNvSpPr>
          <p:nvPr>
            <p:ph type="body" sz="quarter" idx="4294967295"/>
          </p:nvPr>
        </p:nvSpPr>
        <p:spPr>
          <a:xfrm>
            <a:off x="698500" y="2225294"/>
            <a:ext cx="11607800" cy="721328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0"/>
              </a:spcBef>
              <a:buSzPts val="3600"/>
              <a:defRPr sz="3600" u="sng"/>
            </a:lvl1pPr>
          </a:lstStyle>
          <a:p>
            <a:r>
              <a:t>「喰っちゃ寝」からほめる　</a:t>
            </a:r>
          </a:p>
        </p:txBody>
      </p:sp>
      <p:sp>
        <p:nvSpPr>
          <p:cNvPr id="247" name="Google Shape;183;p8"/>
          <p:cNvSpPr txBox="1"/>
          <p:nvPr/>
        </p:nvSpPr>
        <p:spPr>
          <a:xfrm>
            <a:off x="698498" y="1052803"/>
            <a:ext cx="11607804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r>
              <a:t>（２）ほめる、感謝する</a:t>
            </a:r>
          </a:p>
        </p:txBody>
      </p:sp>
      <p:sp>
        <p:nvSpPr>
          <p:cNvPr id="248" name="Google Shape;184;p8"/>
          <p:cNvSpPr/>
          <p:nvPr/>
        </p:nvSpPr>
        <p:spPr>
          <a:xfrm>
            <a:off x="1496163" y="3164183"/>
            <a:ext cx="1998978" cy="1766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7E79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9" name="Google Shape;185;p8"/>
          <p:cNvSpPr txBox="1"/>
          <p:nvPr/>
        </p:nvSpPr>
        <p:spPr>
          <a:xfrm>
            <a:off x="952593" y="3572943"/>
            <a:ext cx="3086101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424242"/>
                </a:solidFill>
              </a:defRPr>
            </a:pPr>
            <a:r>
              <a:t>美味しそうに食べて</a:t>
            </a:r>
            <a:endParaRPr>
              <a:solidFill>
                <a:srgbClr val="000000"/>
              </a:solidFill>
            </a:endParaRPr>
          </a:p>
          <a:p>
            <a:pPr algn="ctr">
              <a:defRPr sz="2600" b="1">
                <a:solidFill>
                  <a:srgbClr val="424242"/>
                </a:solidFill>
              </a:defRPr>
            </a:pPr>
            <a:r>
              <a:t>くれて嬉しいよ</a:t>
            </a:r>
          </a:p>
        </p:txBody>
      </p:sp>
      <p:sp>
        <p:nvSpPr>
          <p:cNvPr id="250" name="Google Shape;186;p8"/>
          <p:cNvSpPr/>
          <p:nvPr/>
        </p:nvSpPr>
        <p:spPr>
          <a:xfrm>
            <a:off x="6665578" y="3164183"/>
            <a:ext cx="1998979" cy="1766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7E79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Google Shape;187;p8"/>
          <p:cNvSpPr txBox="1"/>
          <p:nvPr/>
        </p:nvSpPr>
        <p:spPr>
          <a:xfrm>
            <a:off x="749952" y="5514861"/>
            <a:ext cx="11607803" cy="721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381000" indent="-381000">
              <a:lnSpc>
                <a:spcPct val="90000"/>
              </a:lnSpc>
              <a:buClr>
                <a:srgbClr val="000000"/>
              </a:buClr>
              <a:buSzPts val="3600"/>
              <a:buFont typeface="Arial"/>
              <a:buChar char="•"/>
              <a:defRPr sz="3600" u="sng">
                <a:solidFill>
                  <a:srgbClr val="000000"/>
                </a:solidFill>
              </a:defRPr>
            </a:lvl1pPr>
          </a:lstStyle>
          <a:p>
            <a:r>
              <a:t>できたことは小さなことでもほめる</a:t>
            </a:r>
          </a:p>
        </p:txBody>
      </p:sp>
      <p:sp>
        <p:nvSpPr>
          <p:cNvPr id="252" name="Google Shape;188;p8"/>
          <p:cNvSpPr/>
          <p:nvPr/>
        </p:nvSpPr>
        <p:spPr>
          <a:xfrm>
            <a:off x="8554509" y="5720303"/>
            <a:ext cx="3900886" cy="110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9" y="0"/>
                </a:moveTo>
                <a:cubicBezTo>
                  <a:pt x="8452" y="0"/>
                  <a:pt x="7732" y="1445"/>
                  <a:pt x="7296" y="3643"/>
                </a:cubicBezTo>
                <a:lnTo>
                  <a:pt x="0" y="1950"/>
                </a:lnTo>
                <a:lnTo>
                  <a:pt x="6859" y="9002"/>
                </a:lnTo>
                <a:lnTo>
                  <a:pt x="6859" y="13080"/>
                </a:lnTo>
                <a:cubicBezTo>
                  <a:pt x="6859" y="17786"/>
                  <a:pt x="7938" y="21600"/>
                  <a:pt x="9269" y="21600"/>
                </a:cubicBezTo>
                <a:lnTo>
                  <a:pt x="19189" y="21600"/>
                </a:lnTo>
                <a:cubicBezTo>
                  <a:pt x="20521" y="21600"/>
                  <a:pt x="21600" y="17786"/>
                  <a:pt x="21600" y="13080"/>
                </a:cubicBezTo>
                <a:lnTo>
                  <a:pt x="21600" y="8520"/>
                </a:lnTo>
                <a:cubicBezTo>
                  <a:pt x="21600" y="3814"/>
                  <a:pt x="20521" y="0"/>
                  <a:pt x="19189" y="0"/>
                </a:cubicBezTo>
                <a:lnTo>
                  <a:pt x="9269" y="0"/>
                </a:lnTo>
                <a:close/>
              </a:path>
            </a:pathLst>
          </a:cu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Google Shape;189;p8"/>
          <p:cNvSpPr txBox="1"/>
          <p:nvPr/>
        </p:nvSpPr>
        <p:spPr>
          <a:xfrm>
            <a:off x="6057374" y="3546601"/>
            <a:ext cx="3188701" cy="979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424242"/>
                </a:solidFill>
              </a:defRPr>
            </a:pPr>
            <a:r>
              <a:t>1日頑張って</a:t>
            </a:r>
            <a:endParaRPr>
              <a:solidFill>
                <a:srgbClr val="000000"/>
              </a:solidFill>
            </a:endParaRPr>
          </a:p>
          <a:p>
            <a:pPr algn="ctr">
              <a:defRPr sz="2600" b="1">
                <a:solidFill>
                  <a:srgbClr val="424242"/>
                </a:solidFill>
              </a:defRPr>
            </a:pPr>
            <a:r>
              <a:t>睡眠とってえらいよ</a:t>
            </a:r>
          </a:p>
        </p:txBody>
      </p:sp>
      <p:sp>
        <p:nvSpPr>
          <p:cNvPr id="254" name="Google Shape;190;p8"/>
          <p:cNvSpPr txBox="1"/>
          <p:nvPr/>
        </p:nvSpPr>
        <p:spPr>
          <a:xfrm>
            <a:off x="9910805" y="6056257"/>
            <a:ext cx="242570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t>自信につながる</a:t>
            </a:r>
          </a:p>
        </p:txBody>
      </p:sp>
      <p:sp>
        <p:nvSpPr>
          <p:cNvPr id="255" name="Google Shape;191;p8"/>
          <p:cNvSpPr txBox="1"/>
          <p:nvPr/>
        </p:nvSpPr>
        <p:spPr>
          <a:xfrm>
            <a:off x="749952" y="7097459"/>
            <a:ext cx="11607803" cy="721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381000" indent="-381000">
              <a:lnSpc>
                <a:spcPct val="90000"/>
              </a:lnSpc>
              <a:buClr>
                <a:srgbClr val="000000"/>
              </a:buClr>
              <a:buSzPts val="3600"/>
              <a:buFont typeface="Arial"/>
              <a:buChar char="•"/>
              <a:defRPr sz="3600" u="sng">
                <a:solidFill>
                  <a:srgbClr val="000000"/>
                </a:solidFill>
              </a:defRPr>
            </a:lvl1pPr>
          </a:lstStyle>
          <a:p>
            <a:r>
              <a:t>「私メッセージ」で感謝を伝える</a:t>
            </a:r>
          </a:p>
        </p:txBody>
      </p:sp>
      <p:sp>
        <p:nvSpPr>
          <p:cNvPr id="256" name="Google Shape;192;p8"/>
          <p:cNvSpPr/>
          <p:nvPr/>
        </p:nvSpPr>
        <p:spPr>
          <a:xfrm>
            <a:off x="1621238" y="8044922"/>
            <a:ext cx="2908304" cy="1434739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7" name="Google Shape;193;p8"/>
          <p:cNvSpPr txBox="1"/>
          <p:nvPr/>
        </p:nvSpPr>
        <p:spPr>
          <a:xfrm>
            <a:off x="2357838" y="8558314"/>
            <a:ext cx="143510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t>助かる！</a:t>
            </a:r>
          </a:p>
        </p:txBody>
      </p:sp>
      <p:sp>
        <p:nvSpPr>
          <p:cNvPr id="258" name="Google Shape;194;p8"/>
          <p:cNvSpPr/>
          <p:nvPr/>
        </p:nvSpPr>
        <p:spPr>
          <a:xfrm>
            <a:off x="5041244" y="8044922"/>
            <a:ext cx="2908304" cy="1434739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9" name="Google Shape;195;p8"/>
          <p:cNvSpPr txBox="1"/>
          <p:nvPr/>
        </p:nvSpPr>
        <p:spPr>
          <a:xfrm>
            <a:off x="5612745" y="8558314"/>
            <a:ext cx="176530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t>うれしい！</a:t>
            </a:r>
          </a:p>
        </p:txBody>
      </p:sp>
      <p:sp>
        <p:nvSpPr>
          <p:cNvPr id="260" name="Google Shape;196;p8"/>
          <p:cNvSpPr/>
          <p:nvPr/>
        </p:nvSpPr>
        <p:spPr>
          <a:xfrm>
            <a:off x="8475260" y="8056846"/>
            <a:ext cx="2908303" cy="1434741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1" name="Google Shape;197;p8"/>
          <p:cNvSpPr txBox="1"/>
          <p:nvPr/>
        </p:nvSpPr>
        <p:spPr>
          <a:xfrm>
            <a:off x="8881658" y="8570238"/>
            <a:ext cx="209550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t>安心できる！</a:t>
            </a:r>
          </a:p>
        </p:txBody>
      </p:sp>
      <p:sp>
        <p:nvSpPr>
          <p:cNvPr id="262" name="Google Shape;198;p8"/>
          <p:cNvSpPr/>
          <p:nvPr/>
        </p:nvSpPr>
        <p:spPr>
          <a:xfrm rot="1140000">
            <a:off x="9241010" y="1741126"/>
            <a:ext cx="3177126" cy="1689667"/>
          </a:xfrm>
          <a:prstGeom prst="ellipse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600"/>
            </a:pPr>
            <a:endParaRPr/>
          </a:p>
        </p:txBody>
      </p:sp>
      <p:sp>
        <p:nvSpPr>
          <p:cNvPr id="263" name="Google Shape;199;p8"/>
          <p:cNvSpPr txBox="1"/>
          <p:nvPr/>
        </p:nvSpPr>
        <p:spPr>
          <a:xfrm>
            <a:off x="9488089" y="2110358"/>
            <a:ext cx="2425801" cy="92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FFFFFF"/>
                </a:solidFill>
              </a:defRPr>
            </a:pPr>
            <a:r>
              <a:t>生きてるだけで</a:t>
            </a:r>
            <a:endParaRPr>
              <a:solidFill>
                <a:srgbClr val="000000"/>
              </a:solidFill>
            </a:endParaRPr>
          </a:p>
          <a:p>
            <a:pPr algn="ctr">
              <a:defRPr sz="2600" b="1">
                <a:solidFill>
                  <a:srgbClr val="FFFFFF"/>
                </a:solidFill>
              </a:defRPr>
            </a:pPr>
            <a:r>
              <a:t>　リッパです</a:t>
            </a:r>
          </a:p>
        </p:txBody>
      </p:sp>
      <p:sp>
        <p:nvSpPr>
          <p:cNvPr id="264" name="Google Shape;200;p8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本人はできて当たり前と思っているがほめてあげたいこと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本人は「今の自分で良い」と思えているでしょうか。</a:t>
            </a:r>
            <a:endParaRPr lang="en-US" altLang="ja-JP" dirty="0"/>
          </a:p>
          <a:p>
            <a:r>
              <a:rPr lang="ja-JP" altLang="en-US" dirty="0"/>
              <a:t>本人は今の自分ができる事はやっているでしょうか。</a:t>
            </a:r>
            <a:endParaRPr lang="en-US" altLang="ja-JP" dirty="0"/>
          </a:p>
          <a:p>
            <a:r>
              <a:rPr lang="ja-JP" altLang="en-US" dirty="0"/>
              <a:t>親が手を出し過ぎていると思うことはありますか。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もしあったら徐々にバトンタッチしていきましょう</a:t>
            </a: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ja-JP" altLang="en-US" dirty="0"/>
              <a:t>ほめる、感謝する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書いてみよう</a:t>
            </a:r>
          </a:p>
        </p:txBody>
      </p:sp>
    </p:spTree>
    <p:extLst>
      <p:ext uri="{BB962C8B-B14F-4D97-AF65-F5344CB8AC3E}">
        <p14:creationId xmlns:p14="http://schemas.microsoft.com/office/powerpoint/2010/main" val="41549863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573</Words>
  <Application>Microsoft Office PowerPoint</Application>
  <PresentationFormat>ユーザー設定</PresentationFormat>
  <Paragraphs>178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8" baseType="lpstr">
      <vt:lpstr>BIZ UDPゴシック</vt:lpstr>
      <vt:lpstr>Arial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書いてみよう</vt:lpstr>
      <vt:lpstr>PowerPoint プレゼンテーション</vt:lpstr>
      <vt:lpstr>PowerPoint プレゼンテーション</vt:lpstr>
      <vt:lpstr>PowerPoint プレゼンテーション</vt:lpstr>
      <vt:lpstr>・気持ちに寄り添うための会話の5つのポイント</vt:lpstr>
      <vt:lpstr>PowerPoint プレゼンテーション</vt:lpstr>
      <vt:lpstr>ポイント：「ごめんなさい」でサンドイッチする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向川原聖名子</dc:creator>
  <cp:lastModifiedBy>聖名子 向川原</cp:lastModifiedBy>
  <cp:revision>8</cp:revision>
  <cp:lastPrinted>2023-10-09T03:29:42Z</cp:lastPrinted>
  <dcterms:modified xsi:type="dcterms:W3CDTF">2023-10-15T09:12:26Z</dcterms:modified>
</cp:coreProperties>
</file>